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16.xml.rels" ContentType="application/vnd.openxmlformats-package.relationships+xml"/>
  <Override PartName="/ppt/notesSlides/_rels/notesSlide17.xml.rels" ContentType="application/vnd.openxmlformats-package.relationships+xml"/>
  <Override PartName="/ppt/notesSlides/_rels/notesSlide18.xml.rels" ContentType="application/vnd.openxmlformats-package.relationships+xml"/>
  <Override PartName="/ppt/notesSlides/_rels/notesSlide19.xml.rels" ContentType="application/vnd.openxmlformats-package.relationships+xml"/>
  <Override PartName="/ppt/notesSlides/_rels/notesSlide20.xml.rels" ContentType="application/vnd.openxmlformats-package.relationships+xml"/>
  <Override PartName="/ppt/notesSlides/_rels/notesSlide21.xml.rels" ContentType="application/vnd.openxmlformats-package.relationships+xml"/>
  <Override PartName="/ppt/notesSlides/_rels/notesSlide22.xml.rels" ContentType="application/vnd.openxmlformats-package.relationships+xml"/>
  <Override PartName="/ppt/notesSlides/_rels/notesSlide23.xml.rels" ContentType="application/vnd.openxmlformats-package.relationships+xml"/>
  <Override PartName="/ppt/notesSlides/_rels/notesSlide24.xml.rels" ContentType="application/vnd.openxmlformats-package.relationships+xml"/>
  <Override PartName="/ppt/notesSlides/_rels/notesSlide25.xml.rels" ContentType="application/vnd.openxmlformats-package.relationships+xml"/>
  <Override PartName="/ppt/notesSlides/_rels/notesSlide26.xml.rels" ContentType="application/vnd.openxmlformats-package.relationships+xml"/>
  <Override PartName="/ppt/notesSlides/_rels/notesSlide27.xml.rels" ContentType="application/vnd.openxmlformats-package.relationships+xml"/>
  <Override PartName="/ppt/notesSlides/_rels/notesSlide28.xml.rels" ContentType="application/vnd.openxmlformats-package.relationships+xml"/>
  <Override PartName="/ppt/notesSlides/_rels/notesSlide2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26.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sldImg"/>
          </p:nvPr>
        </p:nvSpPr>
        <p:spPr>
          <a:xfrm>
            <a:off x="216000" y="812520"/>
            <a:ext cx="7127280" cy="4008960"/>
          </a:xfrm>
          <a:prstGeom prst="rect">
            <a:avLst/>
          </a:prstGeom>
        </p:spPr>
        <p:txBody>
          <a:bodyPr lIns="0" rIns="0" tIns="0" bIns="0" anchor="ctr"/>
          <a:p>
            <a:pPr algn="ctr"/>
            <a:r>
              <a:rPr b="0" lang="es-ES" sz="4400" spc="-1" strike="noStrike">
                <a:latin typeface="Arial"/>
              </a:rPr>
              <a:t>Pulse para desplazar la página</a:t>
            </a:r>
            <a:endParaRPr b="0" lang="es-ES" sz="4400" spc="-1" strike="noStrike">
              <a:latin typeface="Arial"/>
            </a:endParaRPr>
          </a:p>
        </p:txBody>
      </p:sp>
      <p:sp>
        <p:nvSpPr>
          <p:cNvPr id="83" name="PlaceHolder 2"/>
          <p:cNvSpPr>
            <a:spLocks noGrp="1"/>
          </p:cNvSpPr>
          <p:nvPr>
            <p:ph type="body"/>
          </p:nvPr>
        </p:nvSpPr>
        <p:spPr>
          <a:xfrm>
            <a:off x="756000" y="5078520"/>
            <a:ext cx="6047640" cy="4811040"/>
          </a:xfrm>
          <a:prstGeom prst="rect">
            <a:avLst/>
          </a:prstGeom>
        </p:spPr>
        <p:txBody>
          <a:bodyPr lIns="0" rIns="0" tIns="0" bIns="0"/>
          <a:p>
            <a:r>
              <a:rPr b="0" lang="es-ES" sz="2000" spc="-1" strike="noStrike">
                <a:latin typeface="Arial"/>
              </a:rPr>
              <a:t>Pulse para editar el formato de las notas</a:t>
            </a:r>
            <a:endParaRPr b="0" lang="es-ES" sz="2000" spc="-1" strike="noStrike">
              <a:latin typeface="Arial"/>
            </a:endParaRPr>
          </a:p>
        </p:txBody>
      </p:sp>
      <p:sp>
        <p:nvSpPr>
          <p:cNvPr id="84" name="PlaceHolder 3"/>
          <p:cNvSpPr>
            <a:spLocks noGrp="1"/>
          </p:cNvSpPr>
          <p:nvPr>
            <p:ph type="hdr"/>
          </p:nvPr>
        </p:nvSpPr>
        <p:spPr>
          <a:xfrm>
            <a:off x="0" y="0"/>
            <a:ext cx="3280680" cy="534240"/>
          </a:xfrm>
          <a:prstGeom prst="rect">
            <a:avLst/>
          </a:prstGeom>
        </p:spPr>
        <p:txBody>
          <a:bodyPr lIns="0" rIns="0" tIns="0" bIns="0"/>
          <a:p>
            <a:r>
              <a:rPr b="0" lang="es-ES" sz="1400" spc="-1" strike="noStrike">
                <a:latin typeface="Times New Roman"/>
              </a:rPr>
              <a:t> </a:t>
            </a:r>
            <a:endParaRPr b="0" lang="es-ES" sz="1400" spc="-1" strike="noStrike">
              <a:latin typeface="Times New Roman"/>
            </a:endParaRPr>
          </a:p>
        </p:txBody>
      </p:sp>
      <p:sp>
        <p:nvSpPr>
          <p:cNvPr id="85" name="PlaceHolder 4"/>
          <p:cNvSpPr>
            <a:spLocks noGrp="1"/>
          </p:cNvSpPr>
          <p:nvPr>
            <p:ph type="dt"/>
          </p:nvPr>
        </p:nvSpPr>
        <p:spPr>
          <a:xfrm>
            <a:off x="4278960" y="0"/>
            <a:ext cx="3280680" cy="534240"/>
          </a:xfrm>
          <a:prstGeom prst="rect">
            <a:avLst/>
          </a:prstGeom>
        </p:spPr>
        <p:txBody>
          <a:bodyPr lIns="0" rIns="0" tIns="0" bIns="0"/>
          <a:p>
            <a:pPr algn="r"/>
            <a:r>
              <a:rPr b="0" lang="es-ES" sz="1400" spc="-1" strike="noStrike">
                <a:latin typeface="Times New Roman"/>
              </a:rPr>
              <a:t> </a:t>
            </a:r>
            <a:endParaRPr b="0" lang="es-ES" sz="1400" spc="-1" strike="noStrike">
              <a:latin typeface="Times New Roman"/>
            </a:endParaRPr>
          </a:p>
        </p:txBody>
      </p:sp>
      <p:sp>
        <p:nvSpPr>
          <p:cNvPr id="86" name="PlaceHolder 5"/>
          <p:cNvSpPr>
            <a:spLocks noGrp="1"/>
          </p:cNvSpPr>
          <p:nvPr>
            <p:ph type="ftr"/>
          </p:nvPr>
        </p:nvSpPr>
        <p:spPr>
          <a:xfrm>
            <a:off x="0" y="10157400"/>
            <a:ext cx="3280680" cy="534240"/>
          </a:xfrm>
          <a:prstGeom prst="rect">
            <a:avLst/>
          </a:prstGeom>
        </p:spPr>
        <p:txBody>
          <a:bodyPr lIns="0" rIns="0" tIns="0" bIns="0" anchor="b"/>
          <a:p>
            <a:r>
              <a:rPr b="0" lang="es-ES" sz="1400" spc="-1" strike="noStrike">
                <a:latin typeface="Times New Roman"/>
              </a:rPr>
              <a:t> </a:t>
            </a:r>
            <a:endParaRPr b="0" lang="es-ES" sz="1400" spc="-1" strike="noStrike">
              <a:latin typeface="Times New Roman"/>
            </a:endParaRPr>
          </a:p>
        </p:txBody>
      </p:sp>
      <p:sp>
        <p:nvSpPr>
          <p:cNvPr id="87" name="PlaceHolder 6"/>
          <p:cNvSpPr>
            <a:spLocks noGrp="1"/>
          </p:cNvSpPr>
          <p:nvPr>
            <p:ph type="sldNum"/>
          </p:nvPr>
        </p:nvSpPr>
        <p:spPr>
          <a:xfrm>
            <a:off x="4278960" y="10157400"/>
            <a:ext cx="3280680" cy="534240"/>
          </a:xfrm>
          <a:prstGeom prst="rect">
            <a:avLst/>
          </a:prstGeom>
        </p:spPr>
        <p:txBody>
          <a:bodyPr lIns="0" rIns="0" tIns="0" bIns="0" anchor="b"/>
          <a:p>
            <a:pPr algn="r"/>
            <a:fld id="{DB058F3E-AA58-4F61-8973-27188105BB0E}" type="slidenum">
              <a:rPr b="0" lang="es-ES" sz="1400" spc="-1" strike="noStrike">
                <a:latin typeface="Times New Roman"/>
              </a:rPr>
              <a:t>1</a:t>
            </a:fld>
            <a:endParaRPr b="0" lang="es-E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27.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
</Relationships>
</file>

<file path=ppt/notesSlides/_rels/notesSlide28.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sldImg"/>
          </p:nvPr>
        </p:nvSpPr>
        <p:spPr>
          <a:xfrm>
            <a:off x="380880" y="685800"/>
            <a:ext cx="6094800" cy="3427920"/>
          </a:xfrm>
          <a:prstGeom prst="rect">
            <a:avLst/>
          </a:prstGeom>
        </p:spPr>
      </p:sp>
      <p:sp>
        <p:nvSpPr>
          <p:cNvPr id="229"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30"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7F77201B-6861-4691-AEDA-A01BA798859F}"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sldImg"/>
          </p:nvPr>
        </p:nvSpPr>
        <p:spPr>
          <a:xfrm>
            <a:off x="380880" y="685800"/>
            <a:ext cx="6094800" cy="3427920"/>
          </a:xfrm>
          <a:prstGeom prst="rect">
            <a:avLst/>
          </a:prstGeom>
        </p:spPr>
      </p:sp>
      <p:sp>
        <p:nvSpPr>
          <p:cNvPr id="256"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57"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4BAA8E2B-3C8B-49B1-8262-B59B64DCBF93}"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8" name="PlaceHolder 1"/>
          <p:cNvSpPr>
            <a:spLocks noGrp="1"/>
          </p:cNvSpPr>
          <p:nvPr>
            <p:ph type="sldImg"/>
          </p:nvPr>
        </p:nvSpPr>
        <p:spPr>
          <a:xfrm>
            <a:off x="380880" y="685800"/>
            <a:ext cx="6094800" cy="3427920"/>
          </a:xfrm>
          <a:prstGeom prst="rect">
            <a:avLst/>
          </a:prstGeom>
        </p:spPr>
      </p:sp>
      <p:sp>
        <p:nvSpPr>
          <p:cNvPr id="259"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60"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5DABC5C6-59C3-4234-BA04-1D7B88CE9979}"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sldImg"/>
          </p:nvPr>
        </p:nvSpPr>
        <p:spPr>
          <a:xfrm>
            <a:off x="380880" y="685800"/>
            <a:ext cx="6094800" cy="3427920"/>
          </a:xfrm>
          <a:prstGeom prst="rect">
            <a:avLst/>
          </a:prstGeom>
        </p:spPr>
      </p:sp>
      <p:sp>
        <p:nvSpPr>
          <p:cNvPr id="262"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63"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DB73C8DB-6F06-4839-9265-383E25288829}"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PlaceHolder 1"/>
          <p:cNvSpPr>
            <a:spLocks noGrp="1"/>
          </p:cNvSpPr>
          <p:nvPr>
            <p:ph type="sldImg"/>
          </p:nvPr>
        </p:nvSpPr>
        <p:spPr>
          <a:xfrm>
            <a:off x="380880" y="685800"/>
            <a:ext cx="6094800" cy="3427920"/>
          </a:xfrm>
          <a:prstGeom prst="rect">
            <a:avLst/>
          </a:prstGeom>
        </p:spPr>
      </p:sp>
      <p:sp>
        <p:nvSpPr>
          <p:cNvPr id="265"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66"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E18448BA-C214-4556-9931-F206EC992404}"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sldImg"/>
          </p:nvPr>
        </p:nvSpPr>
        <p:spPr>
          <a:xfrm>
            <a:off x="380880" y="685800"/>
            <a:ext cx="6094800" cy="3427920"/>
          </a:xfrm>
          <a:prstGeom prst="rect">
            <a:avLst/>
          </a:prstGeom>
        </p:spPr>
      </p:sp>
      <p:sp>
        <p:nvSpPr>
          <p:cNvPr id="268"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69"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E400D3E9-3C61-418C-AC58-20A80FF1CCBC}"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PlaceHolder 1"/>
          <p:cNvSpPr>
            <a:spLocks noGrp="1"/>
          </p:cNvSpPr>
          <p:nvPr>
            <p:ph type="sldImg"/>
          </p:nvPr>
        </p:nvSpPr>
        <p:spPr>
          <a:xfrm>
            <a:off x="380880" y="685800"/>
            <a:ext cx="6094800" cy="3427920"/>
          </a:xfrm>
          <a:prstGeom prst="rect">
            <a:avLst/>
          </a:prstGeom>
        </p:spPr>
      </p:sp>
      <p:sp>
        <p:nvSpPr>
          <p:cNvPr id="271"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72"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AC0AFDD8-0E00-48FB-880D-8984CB9A8038}"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3" name="PlaceHolder 1"/>
          <p:cNvSpPr>
            <a:spLocks noGrp="1"/>
          </p:cNvSpPr>
          <p:nvPr>
            <p:ph type="sldImg"/>
          </p:nvPr>
        </p:nvSpPr>
        <p:spPr>
          <a:xfrm>
            <a:off x="380880" y="685800"/>
            <a:ext cx="6094800" cy="3427920"/>
          </a:xfrm>
          <a:prstGeom prst="rect">
            <a:avLst/>
          </a:prstGeom>
        </p:spPr>
      </p:sp>
      <p:sp>
        <p:nvSpPr>
          <p:cNvPr id="274"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75"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B58B3D38-89B4-4593-95DE-31449EDD99EF}"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PlaceHolder 1"/>
          <p:cNvSpPr>
            <a:spLocks noGrp="1"/>
          </p:cNvSpPr>
          <p:nvPr>
            <p:ph type="sldImg"/>
          </p:nvPr>
        </p:nvSpPr>
        <p:spPr>
          <a:xfrm>
            <a:off x="380880" y="685800"/>
            <a:ext cx="6094800" cy="3427920"/>
          </a:xfrm>
          <a:prstGeom prst="rect">
            <a:avLst/>
          </a:prstGeom>
        </p:spPr>
      </p:sp>
      <p:sp>
        <p:nvSpPr>
          <p:cNvPr id="277"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78"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490D02DE-5E43-40DF-AF72-F277B515408F}"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PlaceHolder 1"/>
          <p:cNvSpPr>
            <a:spLocks noGrp="1"/>
          </p:cNvSpPr>
          <p:nvPr>
            <p:ph type="sldImg"/>
          </p:nvPr>
        </p:nvSpPr>
        <p:spPr>
          <a:xfrm>
            <a:off x="380880" y="685800"/>
            <a:ext cx="6094800" cy="3427920"/>
          </a:xfrm>
          <a:prstGeom prst="rect">
            <a:avLst/>
          </a:prstGeom>
        </p:spPr>
      </p:sp>
      <p:sp>
        <p:nvSpPr>
          <p:cNvPr id="280"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81"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A6877664-55D5-495B-948B-A4F8F2043F81}"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PlaceHolder 1"/>
          <p:cNvSpPr>
            <a:spLocks noGrp="1"/>
          </p:cNvSpPr>
          <p:nvPr>
            <p:ph type="sldImg"/>
          </p:nvPr>
        </p:nvSpPr>
        <p:spPr>
          <a:xfrm>
            <a:off x="380880" y="685800"/>
            <a:ext cx="6094800" cy="3427920"/>
          </a:xfrm>
          <a:prstGeom prst="rect">
            <a:avLst/>
          </a:prstGeom>
        </p:spPr>
      </p:sp>
      <p:sp>
        <p:nvSpPr>
          <p:cNvPr id="283"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84"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0E3C78D4-64EC-4508-A074-D979DF482CA7}"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380880" y="685800"/>
            <a:ext cx="6094800" cy="3427920"/>
          </a:xfrm>
          <a:prstGeom prst="rect">
            <a:avLst/>
          </a:prstGeom>
        </p:spPr>
      </p:sp>
      <p:sp>
        <p:nvSpPr>
          <p:cNvPr id="232"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33"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B356892C-9AF7-4E08-9A7D-59960BBE5F3B}"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PlaceHolder 1"/>
          <p:cNvSpPr>
            <a:spLocks noGrp="1"/>
          </p:cNvSpPr>
          <p:nvPr>
            <p:ph type="sldImg"/>
          </p:nvPr>
        </p:nvSpPr>
        <p:spPr>
          <a:xfrm>
            <a:off x="380880" y="685800"/>
            <a:ext cx="6094800" cy="3427920"/>
          </a:xfrm>
          <a:prstGeom prst="rect">
            <a:avLst/>
          </a:prstGeom>
        </p:spPr>
      </p:sp>
      <p:sp>
        <p:nvSpPr>
          <p:cNvPr id="286"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87"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36E787D0-877A-4150-840E-DEFC3412E833}"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PlaceHolder 1"/>
          <p:cNvSpPr>
            <a:spLocks noGrp="1"/>
          </p:cNvSpPr>
          <p:nvPr>
            <p:ph type="sldImg"/>
          </p:nvPr>
        </p:nvSpPr>
        <p:spPr>
          <a:xfrm>
            <a:off x="380880" y="685800"/>
            <a:ext cx="6094800" cy="3427920"/>
          </a:xfrm>
          <a:prstGeom prst="rect">
            <a:avLst/>
          </a:prstGeom>
        </p:spPr>
      </p:sp>
      <p:sp>
        <p:nvSpPr>
          <p:cNvPr id="289"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90"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C67C8BB1-C82A-44F6-9ADD-0E763CD12235}"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PlaceHolder 1"/>
          <p:cNvSpPr>
            <a:spLocks noGrp="1"/>
          </p:cNvSpPr>
          <p:nvPr>
            <p:ph type="sldImg"/>
          </p:nvPr>
        </p:nvSpPr>
        <p:spPr>
          <a:xfrm>
            <a:off x="380880" y="685800"/>
            <a:ext cx="6094800" cy="3427920"/>
          </a:xfrm>
          <a:prstGeom prst="rect">
            <a:avLst/>
          </a:prstGeom>
        </p:spPr>
      </p:sp>
      <p:sp>
        <p:nvSpPr>
          <p:cNvPr id="292"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93"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060A49EF-8102-45E5-8183-708740ECE01D}"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PlaceHolder 1"/>
          <p:cNvSpPr>
            <a:spLocks noGrp="1"/>
          </p:cNvSpPr>
          <p:nvPr>
            <p:ph type="sldImg"/>
          </p:nvPr>
        </p:nvSpPr>
        <p:spPr>
          <a:xfrm>
            <a:off x="380880" y="685800"/>
            <a:ext cx="6094800" cy="3427920"/>
          </a:xfrm>
          <a:prstGeom prst="rect">
            <a:avLst/>
          </a:prstGeom>
        </p:spPr>
      </p:sp>
      <p:sp>
        <p:nvSpPr>
          <p:cNvPr id="295"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96"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E64B72DA-ACB3-4909-8532-7298EADD86A3}"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sldImg"/>
          </p:nvPr>
        </p:nvSpPr>
        <p:spPr>
          <a:xfrm>
            <a:off x="380880" y="685800"/>
            <a:ext cx="6094800" cy="3427920"/>
          </a:xfrm>
          <a:prstGeom prst="rect">
            <a:avLst/>
          </a:prstGeom>
        </p:spPr>
      </p:sp>
      <p:sp>
        <p:nvSpPr>
          <p:cNvPr id="298"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99"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182CEA02-9806-4FDD-B3EF-E95E915640A1}"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PlaceHolder 1"/>
          <p:cNvSpPr>
            <a:spLocks noGrp="1"/>
          </p:cNvSpPr>
          <p:nvPr>
            <p:ph type="sldImg"/>
          </p:nvPr>
        </p:nvSpPr>
        <p:spPr>
          <a:xfrm>
            <a:off x="380880" y="685800"/>
            <a:ext cx="6094800" cy="3427920"/>
          </a:xfrm>
          <a:prstGeom prst="rect">
            <a:avLst/>
          </a:prstGeom>
        </p:spPr>
      </p:sp>
      <p:sp>
        <p:nvSpPr>
          <p:cNvPr id="301"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302"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0F807098-0140-456F-A9AD-F951EAF90C98}"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sldImg"/>
          </p:nvPr>
        </p:nvSpPr>
        <p:spPr>
          <a:xfrm>
            <a:off x="380880" y="685800"/>
            <a:ext cx="6094800" cy="3427920"/>
          </a:xfrm>
          <a:prstGeom prst="rect">
            <a:avLst/>
          </a:prstGeom>
        </p:spPr>
      </p:sp>
      <p:sp>
        <p:nvSpPr>
          <p:cNvPr id="304"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305"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A7938F6D-BB24-4630-B0D4-993DE73355C9}"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PlaceHolder 1"/>
          <p:cNvSpPr>
            <a:spLocks noGrp="1"/>
          </p:cNvSpPr>
          <p:nvPr>
            <p:ph type="sldImg"/>
          </p:nvPr>
        </p:nvSpPr>
        <p:spPr>
          <a:xfrm>
            <a:off x="380880" y="685800"/>
            <a:ext cx="6094800" cy="3427920"/>
          </a:xfrm>
          <a:prstGeom prst="rect">
            <a:avLst/>
          </a:prstGeom>
        </p:spPr>
      </p:sp>
      <p:sp>
        <p:nvSpPr>
          <p:cNvPr id="307"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308"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E4FC99C0-1EE0-4861-8CB3-25823D2E4DAD}"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PlaceHolder 1"/>
          <p:cNvSpPr>
            <a:spLocks noGrp="1"/>
          </p:cNvSpPr>
          <p:nvPr>
            <p:ph type="sldImg"/>
          </p:nvPr>
        </p:nvSpPr>
        <p:spPr>
          <a:xfrm>
            <a:off x="380880" y="685800"/>
            <a:ext cx="6094800" cy="3427920"/>
          </a:xfrm>
          <a:prstGeom prst="rect">
            <a:avLst/>
          </a:prstGeom>
        </p:spPr>
      </p:sp>
      <p:sp>
        <p:nvSpPr>
          <p:cNvPr id="310"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311"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27B20A52-31AB-43A0-BDAD-C0477E17A568}"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PlaceHolder 1"/>
          <p:cNvSpPr>
            <a:spLocks noGrp="1"/>
          </p:cNvSpPr>
          <p:nvPr>
            <p:ph type="sldImg"/>
          </p:nvPr>
        </p:nvSpPr>
        <p:spPr>
          <a:xfrm>
            <a:off x="380880" y="685800"/>
            <a:ext cx="6094800" cy="3427920"/>
          </a:xfrm>
          <a:prstGeom prst="rect">
            <a:avLst/>
          </a:prstGeom>
        </p:spPr>
      </p:sp>
      <p:sp>
        <p:nvSpPr>
          <p:cNvPr id="313"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314"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D9286937-BB96-4B78-8D5E-72C5EA39A32D}"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4" name="PlaceHolder 1"/>
          <p:cNvSpPr>
            <a:spLocks noGrp="1"/>
          </p:cNvSpPr>
          <p:nvPr>
            <p:ph type="sldImg"/>
          </p:nvPr>
        </p:nvSpPr>
        <p:spPr>
          <a:xfrm>
            <a:off x="380880" y="685800"/>
            <a:ext cx="6094800" cy="3427920"/>
          </a:xfrm>
          <a:prstGeom prst="rect">
            <a:avLst/>
          </a:prstGeom>
        </p:spPr>
      </p:sp>
      <p:sp>
        <p:nvSpPr>
          <p:cNvPr id="235"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36"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927CB1EA-3F9B-4359-858C-D2DB73907F99}"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PlaceHolder 1"/>
          <p:cNvSpPr>
            <a:spLocks noGrp="1"/>
          </p:cNvSpPr>
          <p:nvPr>
            <p:ph type="sldImg"/>
          </p:nvPr>
        </p:nvSpPr>
        <p:spPr>
          <a:xfrm>
            <a:off x="380880" y="685800"/>
            <a:ext cx="6094800" cy="3427920"/>
          </a:xfrm>
          <a:prstGeom prst="rect">
            <a:avLst/>
          </a:prstGeom>
        </p:spPr>
      </p:sp>
      <p:sp>
        <p:nvSpPr>
          <p:cNvPr id="238"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39"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8F0BC3BA-3876-40D1-A3C4-5BDF2F9035CC}"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PlaceHolder 1"/>
          <p:cNvSpPr>
            <a:spLocks noGrp="1"/>
          </p:cNvSpPr>
          <p:nvPr>
            <p:ph type="sldImg"/>
          </p:nvPr>
        </p:nvSpPr>
        <p:spPr>
          <a:xfrm>
            <a:off x="380880" y="685800"/>
            <a:ext cx="6094800" cy="3427920"/>
          </a:xfrm>
          <a:prstGeom prst="rect">
            <a:avLst/>
          </a:prstGeom>
        </p:spPr>
      </p:sp>
      <p:sp>
        <p:nvSpPr>
          <p:cNvPr id="241"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42"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502C0E80-1476-4651-8176-2CA0A4B17183}"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PlaceHolder 1"/>
          <p:cNvSpPr>
            <a:spLocks noGrp="1"/>
          </p:cNvSpPr>
          <p:nvPr>
            <p:ph type="sldImg"/>
          </p:nvPr>
        </p:nvSpPr>
        <p:spPr>
          <a:xfrm>
            <a:off x="380880" y="685800"/>
            <a:ext cx="6094800" cy="3427920"/>
          </a:xfrm>
          <a:prstGeom prst="rect">
            <a:avLst/>
          </a:prstGeom>
        </p:spPr>
      </p:sp>
      <p:sp>
        <p:nvSpPr>
          <p:cNvPr id="244"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45"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5DAC0A22-2D9C-460B-B898-5B9EDD142D8A}"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PlaceHolder 1"/>
          <p:cNvSpPr>
            <a:spLocks noGrp="1"/>
          </p:cNvSpPr>
          <p:nvPr>
            <p:ph type="sldImg"/>
          </p:nvPr>
        </p:nvSpPr>
        <p:spPr>
          <a:xfrm>
            <a:off x="380880" y="685800"/>
            <a:ext cx="6094800" cy="3427920"/>
          </a:xfrm>
          <a:prstGeom prst="rect">
            <a:avLst/>
          </a:prstGeom>
        </p:spPr>
      </p:sp>
      <p:sp>
        <p:nvSpPr>
          <p:cNvPr id="247"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48"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F89EA81C-8CEE-4D01-A571-16583EDCB667}"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sldImg"/>
          </p:nvPr>
        </p:nvSpPr>
        <p:spPr>
          <a:xfrm>
            <a:off x="380880" y="685800"/>
            <a:ext cx="6094800" cy="3427920"/>
          </a:xfrm>
          <a:prstGeom prst="rect">
            <a:avLst/>
          </a:prstGeom>
        </p:spPr>
      </p:sp>
      <p:sp>
        <p:nvSpPr>
          <p:cNvPr id="250"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51"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F2989C69-CA2F-4555-86B7-DE9C2457E698}"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380880" y="685800"/>
            <a:ext cx="6094800" cy="3427920"/>
          </a:xfrm>
          <a:prstGeom prst="rect">
            <a:avLst/>
          </a:prstGeom>
        </p:spPr>
      </p:sp>
      <p:sp>
        <p:nvSpPr>
          <p:cNvPr id="253" name="PlaceHolder 2"/>
          <p:cNvSpPr>
            <a:spLocks noGrp="1"/>
          </p:cNvSpPr>
          <p:nvPr>
            <p:ph type="body"/>
          </p:nvPr>
        </p:nvSpPr>
        <p:spPr>
          <a:xfrm>
            <a:off x="685800" y="4343400"/>
            <a:ext cx="5485320" cy="4113720"/>
          </a:xfrm>
          <a:prstGeom prst="rect">
            <a:avLst/>
          </a:prstGeom>
        </p:spPr>
        <p:txBody>
          <a:bodyPr lIns="0" rIns="0" tIns="0" bIns="0"/>
          <a:p>
            <a:endParaRPr b="0" lang="es-ES" sz="2000" spc="-1" strike="noStrike">
              <a:latin typeface="Arial"/>
            </a:endParaRPr>
          </a:p>
        </p:txBody>
      </p:sp>
      <p:sp>
        <p:nvSpPr>
          <p:cNvPr id="254" name="CustomShape 3"/>
          <p:cNvSpPr/>
          <p:nvPr/>
        </p:nvSpPr>
        <p:spPr>
          <a:xfrm>
            <a:off x="3884760" y="8685360"/>
            <a:ext cx="2970720" cy="456120"/>
          </a:xfrm>
          <a:prstGeom prst="rect">
            <a:avLst/>
          </a:prstGeom>
          <a:noFill/>
          <a:ln>
            <a:noFill/>
          </a:ln>
        </p:spPr>
        <p:style>
          <a:lnRef idx="0"/>
          <a:fillRef idx="0"/>
          <a:effectRef idx="0"/>
          <a:fontRef idx="minor"/>
        </p:style>
        <p:txBody>
          <a:bodyPr lIns="90000" rIns="90000" tIns="45000" bIns="45000" anchor="b"/>
          <a:p>
            <a:pPr algn="r">
              <a:lnSpc>
                <a:spcPct val="100000"/>
              </a:lnSpc>
            </a:pPr>
            <a:fld id="{0DC7C010-0568-4EC3-ABAF-62D37A0C32E4}" type="slidenum">
              <a:rPr b="0" lang="es-ES" sz="1200" spc="-1" strike="noStrike">
                <a:solidFill>
                  <a:srgbClr val="000000"/>
                </a:solidFill>
                <a:latin typeface="+mn-lt"/>
                <a:ea typeface="+mn-ea"/>
              </a:rPr>
              <a:t>&lt;número&gt;</a:t>
            </a:fld>
            <a:endParaRPr b="0" lang="es-ES" sz="12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28" name="PlaceHolder 2"/>
          <p:cNvSpPr>
            <a:spLocks noGrp="1"/>
          </p:cNvSpPr>
          <p:nvPr>
            <p:ph type="body"/>
          </p:nvPr>
        </p:nvSpPr>
        <p:spPr>
          <a:xfrm>
            <a:off x="609480" y="1604520"/>
            <a:ext cx="10972080" cy="1896840"/>
          </a:xfrm>
          <a:prstGeom prst="rect">
            <a:avLst/>
          </a:prstGeom>
        </p:spPr>
        <p:txBody>
          <a:bodyPr lIns="0" rIns="0" tIns="0" bIns="0">
            <a:normAutofit/>
          </a:bodyPr>
          <a:p>
            <a:endParaRPr b="0" lang="es-ES" sz="3200" spc="-1" strike="noStrike">
              <a:latin typeface="Arial"/>
            </a:endParaRPr>
          </a:p>
        </p:txBody>
      </p:sp>
      <p:sp>
        <p:nvSpPr>
          <p:cNvPr id="29" name="PlaceHolder 3"/>
          <p:cNvSpPr>
            <a:spLocks noGrp="1"/>
          </p:cNvSpPr>
          <p:nvPr>
            <p:ph type="body"/>
          </p:nvPr>
        </p:nvSpPr>
        <p:spPr>
          <a:xfrm>
            <a:off x="609480" y="3682080"/>
            <a:ext cx="109720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31" name="PlaceHolder 2"/>
          <p:cNvSpPr>
            <a:spLocks noGrp="1"/>
          </p:cNvSpPr>
          <p:nvPr>
            <p:ph type="body"/>
          </p:nvPr>
        </p:nvSpPr>
        <p:spPr>
          <a:xfrm>
            <a:off x="609480" y="1604520"/>
            <a:ext cx="5354280" cy="1896840"/>
          </a:xfrm>
          <a:prstGeom prst="rect">
            <a:avLst/>
          </a:prstGeom>
        </p:spPr>
        <p:txBody>
          <a:bodyPr lIns="0" rIns="0" tIns="0" bIns="0">
            <a:normAutofit/>
          </a:bodyPr>
          <a:p>
            <a:endParaRPr b="0" lang="es-ES" sz="3200" spc="-1" strike="noStrike">
              <a:latin typeface="Arial"/>
            </a:endParaRPr>
          </a:p>
        </p:txBody>
      </p:sp>
      <p:sp>
        <p:nvSpPr>
          <p:cNvPr id="32" name="PlaceHolder 3"/>
          <p:cNvSpPr>
            <a:spLocks noGrp="1"/>
          </p:cNvSpPr>
          <p:nvPr>
            <p:ph type="body"/>
          </p:nvPr>
        </p:nvSpPr>
        <p:spPr>
          <a:xfrm>
            <a:off x="6231960" y="1604520"/>
            <a:ext cx="5354280" cy="1896840"/>
          </a:xfrm>
          <a:prstGeom prst="rect">
            <a:avLst/>
          </a:prstGeom>
        </p:spPr>
        <p:txBody>
          <a:bodyPr lIns="0" rIns="0" tIns="0" bIns="0">
            <a:normAutofit/>
          </a:bodyPr>
          <a:p>
            <a:endParaRPr b="0" lang="es-ES" sz="3200" spc="-1" strike="noStrike">
              <a:latin typeface="Arial"/>
            </a:endParaRPr>
          </a:p>
        </p:txBody>
      </p:sp>
      <p:sp>
        <p:nvSpPr>
          <p:cNvPr id="33" name="PlaceHolder 4"/>
          <p:cNvSpPr>
            <a:spLocks noGrp="1"/>
          </p:cNvSpPr>
          <p:nvPr>
            <p:ph type="body"/>
          </p:nvPr>
        </p:nvSpPr>
        <p:spPr>
          <a:xfrm>
            <a:off x="609480" y="3682080"/>
            <a:ext cx="5354280" cy="1896840"/>
          </a:xfrm>
          <a:prstGeom prst="rect">
            <a:avLst/>
          </a:prstGeom>
        </p:spPr>
        <p:txBody>
          <a:bodyPr lIns="0" rIns="0" tIns="0" bIns="0">
            <a:normAutofit/>
          </a:bodyPr>
          <a:p>
            <a:endParaRPr b="0" lang="es-ES" sz="3200" spc="-1" strike="noStrike">
              <a:latin typeface="Arial"/>
            </a:endParaRPr>
          </a:p>
        </p:txBody>
      </p:sp>
      <p:sp>
        <p:nvSpPr>
          <p:cNvPr id="34" name="PlaceHolder 5"/>
          <p:cNvSpPr>
            <a:spLocks noGrp="1"/>
          </p:cNvSpPr>
          <p:nvPr>
            <p:ph type="body"/>
          </p:nvPr>
        </p:nvSpPr>
        <p:spPr>
          <a:xfrm>
            <a:off x="6231960" y="3682080"/>
            <a:ext cx="53542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36" name="PlaceHolder 2"/>
          <p:cNvSpPr>
            <a:spLocks noGrp="1"/>
          </p:cNvSpPr>
          <p:nvPr>
            <p:ph type="body"/>
          </p:nvPr>
        </p:nvSpPr>
        <p:spPr>
          <a:xfrm>
            <a:off x="609480" y="1604520"/>
            <a:ext cx="3532680" cy="1896840"/>
          </a:xfrm>
          <a:prstGeom prst="rect">
            <a:avLst/>
          </a:prstGeom>
        </p:spPr>
        <p:txBody>
          <a:bodyPr lIns="0" rIns="0" tIns="0" bIns="0">
            <a:normAutofit/>
          </a:bodyPr>
          <a:p>
            <a:endParaRPr b="0" lang="es-ES" sz="3200" spc="-1" strike="noStrike">
              <a:latin typeface="Arial"/>
            </a:endParaRPr>
          </a:p>
        </p:txBody>
      </p:sp>
      <p:sp>
        <p:nvSpPr>
          <p:cNvPr id="37" name="PlaceHolder 3"/>
          <p:cNvSpPr>
            <a:spLocks noGrp="1"/>
          </p:cNvSpPr>
          <p:nvPr>
            <p:ph type="body"/>
          </p:nvPr>
        </p:nvSpPr>
        <p:spPr>
          <a:xfrm>
            <a:off x="4319280" y="1604520"/>
            <a:ext cx="3532680" cy="1896840"/>
          </a:xfrm>
          <a:prstGeom prst="rect">
            <a:avLst/>
          </a:prstGeom>
        </p:spPr>
        <p:txBody>
          <a:bodyPr lIns="0" rIns="0" tIns="0" bIns="0">
            <a:normAutofit/>
          </a:bodyPr>
          <a:p>
            <a:endParaRPr b="0" lang="es-ES" sz="3200" spc="-1" strike="noStrike">
              <a:latin typeface="Arial"/>
            </a:endParaRPr>
          </a:p>
        </p:txBody>
      </p:sp>
      <p:sp>
        <p:nvSpPr>
          <p:cNvPr id="38" name="PlaceHolder 4"/>
          <p:cNvSpPr>
            <a:spLocks noGrp="1"/>
          </p:cNvSpPr>
          <p:nvPr>
            <p:ph type="body"/>
          </p:nvPr>
        </p:nvSpPr>
        <p:spPr>
          <a:xfrm>
            <a:off x="8028720" y="1604520"/>
            <a:ext cx="3532680" cy="1896840"/>
          </a:xfrm>
          <a:prstGeom prst="rect">
            <a:avLst/>
          </a:prstGeom>
        </p:spPr>
        <p:txBody>
          <a:bodyPr lIns="0" rIns="0" tIns="0" bIns="0">
            <a:normAutofit/>
          </a:bodyPr>
          <a:p>
            <a:endParaRPr b="0" lang="es-ES" sz="3200" spc="-1" strike="noStrike">
              <a:latin typeface="Arial"/>
            </a:endParaRPr>
          </a:p>
        </p:txBody>
      </p:sp>
      <p:sp>
        <p:nvSpPr>
          <p:cNvPr id="39" name="PlaceHolder 5"/>
          <p:cNvSpPr>
            <a:spLocks noGrp="1"/>
          </p:cNvSpPr>
          <p:nvPr>
            <p:ph type="body"/>
          </p:nvPr>
        </p:nvSpPr>
        <p:spPr>
          <a:xfrm>
            <a:off x="609480" y="3682080"/>
            <a:ext cx="3532680" cy="1896840"/>
          </a:xfrm>
          <a:prstGeom prst="rect">
            <a:avLst/>
          </a:prstGeom>
        </p:spPr>
        <p:txBody>
          <a:bodyPr lIns="0" rIns="0" tIns="0" bIns="0">
            <a:normAutofit/>
          </a:bodyPr>
          <a:p>
            <a:endParaRPr b="0" lang="es-ES" sz="3200" spc="-1" strike="noStrike">
              <a:latin typeface="Arial"/>
            </a:endParaRPr>
          </a:p>
        </p:txBody>
      </p:sp>
      <p:sp>
        <p:nvSpPr>
          <p:cNvPr id="40" name="PlaceHolder 6"/>
          <p:cNvSpPr>
            <a:spLocks noGrp="1"/>
          </p:cNvSpPr>
          <p:nvPr>
            <p:ph type="body"/>
          </p:nvPr>
        </p:nvSpPr>
        <p:spPr>
          <a:xfrm>
            <a:off x="4319280" y="3682080"/>
            <a:ext cx="3532680" cy="1896840"/>
          </a:xfrm>
          <a:prstGeom prst="rect">
            <a:avLst/>
          </a:prstGeom>
        </p:spPr>
        <p:txBody>
          <a:bodyPr lIns="0" rIns="0" tIns="0" bIns="0">
            <a:normAutofit/>
          </a:bodyPr>
          <a:p>
            <a:endParaRPr b="0" lang="es-ES" sz="3200" spc="-1" strike="noStrike">
              <a:latin typeface="Arial"/>
            </a:endParaRPr>
          </a:p>
        </p:txBody>
      </p:sp>
      <p:sp>
        <p:nvSpPr>
          <p:cNvPr id="41" name="PlaceHolder 7"/>
          <p:cNvSpPr>
            <a:spLocks noGrp="1"/>
          </p:cNvSpPr>
          <p:nvPr>
            <p:ph type="body"/>
          </p:nvPr>
        </p:nvSpPr>
        <p:spPr>
          <a:xfrm>
            <a:off x="8028720" y="3682080"/>
            <a:ext cx="35326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47" name="PlaceHolder 2"/>
          <p:cNvSpPr>
            <a:spLocks noGrp="1"/>
          </p:cNvSpPr>
          <p:nvPr>
            <p:ph type="subTitle"/>
          </p:nvPr>
        </p:nvSpPr>
        <p:spPr>
          <a:xfrm>
            <a:off x="609480" y="1604520"/>
            <a:ext cx="10972080" cy="397692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49" name="PlaceHolder 2"/>
          <p:cNvSpPr>
            <a:spLocks noGrp="1"/>
          </p:cNvSpPr>
          <p:nvPr>
            <p:ph type="body"/>
          </p:nvPr>
        </p:nvSpPr>
        <p:spPr>
          <a:xfrm>
            <a:off x="609480" y="1604520"/>
            <a:ext cx="10972080" cy="39769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51" name="PlaceHolder 2"/>
          <p:cNvSpPr>
            <a:spLocks noGrp="1"/>
          </p:cNvSpPr>
          <p:nvPr>
            <p:ph type="body"/>
          </p:nvPr>
        </p:nvSpPr>
        <p:spPr>
          <a:xfrm>
            <a:off x="609480" y="1604520"/>
            <a:ext cx="5354280" cy="3976920"/>
          </a:xfrm>
          <a:prstGeom prst="rect">
            <a:avLst/>
          </a:prstGeom>
        </p:spPr>
        <p:txBody>
          <a:bodyPr lIns="0" rIns="0" tIns="0" bIns="0">
            <a:normAutofit/>
          </a:bodyPr>
          <a:p>
            <a:endParaRPr b="0" lang="es-ES" sz="3200" spc="-1" strike="noStrike">
              <a:latin typeface="Arial"/>
            </a:endParaRPr>
          </a:p>
        </p:txBody>
      </p:sp>
      <p:sp>
        <p:nvSpPr>
          <p:cNvPr id="52" name="PlaceHolder 3"/>
          <p:cNvSpPr>
            <a:spLocks noGrp="1"/>
          </p:cNvSpPr>
          <p:nvPr>
            <p:ph type="body"/>
          </p:nvPr>
        </p:nvSpPr>
        <p:spPr>
          <a:xfrm>
            <a:off x="6231960" y="1604520"/>
            <a:ext cx="5354280" cy="3976920"/>
          </a:xfrm>
          <a:prstGeom prst="rect">
            <a:avLst/>
          </a:prstGeom>
        </p:spPr>
        <p:txBody>
          <a:bodyPr lIns="0" rIns="0" tIns="0" bIns="0">
            <a:normAutofit/>
          </a:bodyPr>
          <a:p>
            <a:endParaRPr b="0" lang="es-E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1618200" y="4348800"/>
            <a:ext cx="7530480" cy="557820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56" name="PlaceHolder 2"/>
          <p:cNvSpPr>
            <a:spLocks noGrp="1"/>
          </p:cNvSpPr>
          <p:nvPr>
            <p:ph type="body"/>
          </p:nvPr>
        </p:nvSpPr>
        <p:spPr>
          <a:xfrm>
            <a:off x="609480" y="1604520"/>
            <a:ext cx="5354280" cy="1896840"/>
          </a:xfrm>
          <a:prstGeom prst="rect">
            <a:avLst/>
          </a:prstGeom>
        </p:spPr>
        <p:txBody>
          <a:bodyPr lIns="0" rIns="0" tIns="0" bIns="0">
            <a:normAutofit/>
          </a:bodyPr>
          <a:p>
            <a:endParaRPr b="0" lang="es-ES" sz="3200" spc="-1" strike="noStrike">
              <a:latin typeface="Arial"/>
            </a:endParaRPr>
          </a:p>
        </p:txBody>
      </p:sp>
      <p:sp>
        <p:nvSpPr>
          <p:cNvPr id="57" name="PlaceHolder 3"/>
          <p:cNvSpPr>
            <a:spLocks noGrp="1"/>
          </p:cNvSpPr>
          <p:nvPr>
            <p:ph type="body"/>
          </p:nvPr>
        </p:nvSpPr>
        <p:spPr>
          <a:xfrm>
            <a:off x="6231960" y="1604520"/>
            <a:ext cx="5354280" cy="3976920"/>
          </a:xfrm>
          <a:prstGeom prst="rect">
            <a:avLst/>
          </a:prstGeom>
        </p:spPr>
        <p:txBody>
          <a:bodyPr lIns="0" rIns="0" tIns="0" bIns="0">
            <a:normAutofit/>
          </a:bodyPr>
          <a:p>
            <a:endParaRPr b="0" lang="es-ES" sz="3200" spc="-1" strike="noStrike">
              <a:latin typeface="Arial"/>
            </a:endParaRPr>
          </a:p>
        </p:txBody>
      </p:sp>
      <p:sp>
        <p:nvSpPr>
          <p:cNvPr id="58" name="PlaceHolder 4"/>
          <p:cNvSpPr>
            <a:spLocks noGrp="1"/>
          </p:cNvSpPr>
          <p:nvPr>
            <p:ph type="body"/>
          </p:nvPr>
        </p:nvSpPr>
        <p:spPr>
          <a:xfrm>
            <a:off x="609480" y="3682080"/>
            <a:ext cx="53542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7" name="PlaceHolder 2"/>
          <p:cNvSpPr>
            <a:spLocks noGrp="1"/>
          </p:cNvSpPr>
          <p:nvPr>
            <p:ph type="subTitle"/>
          </p:nvPr>
        </p:nvSpPr>
        <p:spPr>
          <a:xfrm>
            <a:off x="609480" y="1604520"/>
            <a:ext cx="10972080" cy="397692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60" name="PlaceHolder 2"/>
          <p:cNvSpPr>
            <a:spLocks noGrp="1"/>
          </p:cNvSpPr>
          <p:nvPr>
            <p:ph type="body"/>
          </p:nvPr>
        </p:nvSpPr>
        <p:spPr>
          <a:xfrm>
            <a:off x="609480" y="1604520"/>
            <a:ext cx="5354280" cy="3976920"/>
          </a:xfrm>
          <a:prstGeom prst="rect">
            <a:avLst/>
          </a:prstGeom>
        </p:spPr>
        <p:txBody>
          <a:bodyPr lIns="0" rIns="0" tIns="0" bIns="0">
            <a:normAutofit/>
          </a:bodyPr>
          <a:p>
            <a:endParaRPr b="0" lang="es-ES" sz="3200" spc="-1" strike="noStrike">
              <a:latin typeface="Arial"/>
            </a:endParaRPr>
          </a:p>
        </p:txBody>
      </p:sp>
      <p:sp>
        <p:nvSpPr>
          <p:cNvPr id="61" name="PlaceHolder 3"/>
          <p:cNvSpPr>
            <a:spLocks noGrp="1"/>
          </p:cNvSpPr>
          <p:nvPr>
            <p:ph type="body"/>
          </p:nvPr>
        </p:nvSpPr>
        <p:spPr>
          <a:xfrm>
            <a:off x="6231960" y="1604520"/>
            <a:ext cx="5354280" cy="1896840"/>
          </a:xfrm>
          <a:prstGeom prst="rect">
            <a:avLst/>
          </a:prstGeom>
        </p:spPr>
        <p:txBody>
          <a:bodyPr lIns="0" rIns="0" tIns="0" bIns="0">
            <a:normAutofit/>
          </a:bodyPr>
          <a:p>
            <a:endParaRPr b="0" lang="es-ES" sz="3200" spc="-1" strike="noStrike">
              <a:latin typeface="Arial"/>
            </a:endParaRPr>
          </a:p>
        </p:txBody>
      </p:sp>
      <p:sp>
        <p:nvSpPr>
          <p:cNvPr id="62" name="PlaceHolder 4"/>
          <p:cNvSpPr>
            <a:spLocks noGrp="1"/>
          </p:cNvSpPr>
          <p:nvPr>
            <p:ph type="body"/>
          </p:nvPr>
        </p:nvSpPr>
        <p:spPr>
          <a:xfrm>
            <a:off x="6231960" y="3682080"/>
            <a:ext cx="53542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64" name="PlaceHolder 2"/>
          <p:cNvSpPr>
            <a:spLocks noGrp="1"/>
          </p:cNvSpPr>
          <p:nvPr>
            <p:ph type="body"/>
          </p:nvPr>
        </p:nvSpPr>
        <p:spPr>
          <a:xfrm>
            <a:off x="609480" y="1604520"/>
            <a:ext cx="5354280" cy="1896840"/>
          </a:xfrm>
          <a:prstGeom prst="rect">
            <a:avLst/>
          </a:prstGeom>
        </p:spPr>
        <p:txBody>
          <a:bodyPr lIns="0" rIns="0" tIns="0" bIns="0">
            <a:normAutofit/>
          </a:bodyPr>
          <a:p>
            <a:endParaRPr b="0" lang="es-ES" sz="3200" spc="-1" strike="noStrike">
              <a:latin typeface="Arial"/>
            </a:endParaRPr>
          </a:p>
        </p:txBody>
      </p:sp>
      <p:sp>
        <p:nvSpPr>
          <p:cNvPr id="65" name="PlaceHolder 3"/>
          <p:cNvSpPr>
            <a:spLocks noGrp="1"/>
          </p:cNvSpPr>
          <p:nvPr>
            <p:ph type="body"/>
          </p:nvPr>
        </p:nvSpPr>
        <p:spPr>
          <a:xfrm>
            <a:off x="6231960" y="1604520"/>
            <a:ext cx="5354280" cy="1896840"/>
          </a:xfrm>
          <a:prstGeom prst="rect">
            <a:avLst/>
          </a:prstGeom>
        </p:spPr>
        <p:txBody>
          <a:bodyPr lIns="0" rIns="0" tIns="0" bIns="0">
            <a:normAutofit/>
          </a:bodyPr>
          <a:p>
            <a:endParaRPr b="0" lang="es-ES" sz="3200" spc="-1" strike="noStrike">
              <a:latin typeface="Arial"/>
            </a:endParaRPr>
          </a:p>
        </p:txBody>
      </p:sp>
      <p:sp>
        <p:nvSpPr>
          <p:cNvPr id="66" name="PlaceHolder 4"/>
          <p:cNvSpPr>
            <a:spLocks noGrp="1"/>
          </p:cNvSpPr>
          <p:nvPr>
            <p:ph type="body"/>
          </p:nvPr>
        </p:nvSpPr>
        <p:spPr>
          <a:xfrm>
            <a:off x="609480" y="3682080"/>
            <a:ext cx="109720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68" name="PlaceHolder 2"/>
          <p:cNvSpPr>
            <a:spLocks noGrp="1"/>
          </p:cNvSpPr>
          <p:nvPr>
            <p:ph type="body"/>
          </p:nvPr>
        </p:nvSpPr>
        <p:spPr>
          <a:xfrm>
            <a:off x="609480" y="1604520"/>
            <a:ext cx="10972080" cy="1896840"/>
          </a:xfrm>
          <a:prstGeom prst="rect">
            <a:avLst/>
          </a:prstGeom>
        </p:spPr>
        <p:txBody>
          <a:bodyPr lIns="0" rIns="0" tIns="0" bIns="0">
            <a:normAutofit/>
          </a:bodyPr>
          <a:p>
            <a:endParaRPr b="0" lang="es-ES" sz="3200" spc="-1" strike="noStrike">
              <a:latin typeface="Arial"/>
            </a:endParaRPr>
          </a:p>
        </p:txBody>
      </p:sp>
      <p:sp>
        <p:nvSpPr>
          <p:cNvPr id="69" name="PlaceHolder 3"/>
          <p:cNvSpPr>
            <a:spLocks noGrp="1"/>
          </p:cNvSpPr>
          <p:nvPr>
            <p:ph type="body"/>
          </p:nvPr>
        </p:nvSpPr>
        <p:spPr>
          <a:xfrm>
            <a:off x="609480" y="3682080"/>
            <a:ext cx="109720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71" name="PlaceHolder 2"/>
          <p:cNvSpPr>
            <a:spLocks noGrp="1"/>
          </p:cNvSpPr>
          <p:nvPr>
            <p:ph type="body"/>
          </p:nvPr>
        </p:nvSpPr>
        <p:spPr>
          <a:xfrm>
            <a:off x="609480" y="1604520"/>
            <a:ext cx="5354280" cy="1896840"/>
          </a:xfrm>
          <a:prstGeom prst="rect">
            <a:avLst/>
          </a:prstGeom>
        </p:spPr>
        <p:txBody>
          <a:bodyPr lIns="0" rIns="0" tIns="0" bIns="0">
            <a:normAutofit/>
          </a:bodyPr>
          <a:p>
            <a:endParaRPr b="0" lang="es-ES" sz="3200" spc="-1" strike="noStrike">
              <a:latin typeface="Arial"/>
            </a:endParaRPr>
          </a:p>
        </p:txBody>
      </p:sp>
      <p:sp>
        <p:nvSpPr>
          <p:cNvPr id="72" name="PlaceHolder 3"/>
          <p:cNvSpPr>
            <a:spLocks noGrp="1"/>
          </p:cNvSpPr>
          <p:nvPr>
            <p:ph type="body"/>
          </p:nvPr>
        </p:nvSpPr>
        <p:spPr>
          <a:xfrm>
            <a:off x="6231960" y="1604520"/>
            <a:ext cx="5354280" cy="1896840"/>
          </a:xfrm>
          <a:prstGeom prst="rect">
            <a:avLst/>
          </a:prstGeom>
        </p:spPr>
        <p:txBody>
          <a:bodyPr lIns="0" rIns="0" tIns="0" bIns="0">
            <a:normAutofit/>
          </a:bodyPr>
          <a:p>
            <a:endParaRPr b="0" lang="es-ES" sz="3200" spc="-1" strike="noStrike">
              <a:latin typeface="Arial"/>
            </a:endParaRPr>
          </a:p>
        </p:txBody>
      </p:sp>
      <p:sp>
        <p:nvSpPr>
          <p:cNvPr id="73" name="PlaceHolder 4"/>
          <p:cNvSpPr>
            <a:spLocks noGrp="1"/>
          </p:cNvSpPr>
          <p:nvPr>
            <p:ph type="body"/>
          </p:nvPr>
        </p:nvSpPr>
        <p:spPr>
          <a:xfrm>
            <a:off x="609480" y="3682080"/>
            <a:ext cx="5354280" cy="1896840"/>
          </a:xfrm>
          <a:prstGeom prst="rect">
            <a:avLst/>
          </a:prstGeom>
        </p:spPr>
        <p:txBody>
          <a:bodyPr lIns="0" rIns="0" tIns="0" bIns="0">
            <a:normAutofit/>
          </a:bodyPr>
          <a:p>
            <a:endParaRPr b="0" lang="es-ES" sz="3200" spc="-1" strike="noStrike">
              <a:latin typeface="Arial"/>
            </a:endParaRPr>
          </a:p>
        </p:txBody>
      </p:sp>
      <p:sp>
        <p:nvSpPr>
          <p:cNvPr id="74" name="PlaceHolder 5"/>
          <p:cNvSpPr>
            <a:spLocks noGrp="1"/>
          </p:cNvSpPr>
          <p:nvPr>
            <p:ph type="body"/>
          </p:nvPr>
        </p:nvSpPr>
        <p:spPr>
          <a:xfrm>
            <a:off x="6231960" y="3682080"/>
            <a:ext cx="53542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76" name="PlaceHolder 2"/>
          <p:cNvSpPr>
            <a:spLocks noGrp="1"/>
          </p:cNvSpPr>
          <p:nvPr>
            <p:ph type="body"/>
          </p:nvPr>
        </p:nvSpPr>
        <p:spPr>
          <a:xfrm>
            <a:off x="609480" y="1604520"/>
            <a:ext cx="3532680" cy="1896840"/>
          </a:xfrm>
          <a:prstGeom prst="rect">
            <a:avLst/>
          </a:prstGeom>
        </p:spPr>
        <p:txBody>
          <a:bodyPr lIns="0" rIns="0" tIns="0" bIns="0">
            <a:normAutofit/>
          </a:bodyPr>
          <a:p>
            <a:endParaRPr b="0" lang="es-ES" sz="3200" spc="-1" strike="noStrike">
              <a:latin typeface="Arial"/>
            </a:endParaRPr>
          </a:p>
        </p:txBody>
      </p:sp>
      <p:sp>
        <p:nvSpPr>
          <p:cNvPr id="77" name="PlaceHolder 3"/>
          <p:cNvSpPr>
            <a:spLocks noGrp="1"/>
          </p:cNvSpPr>
          <p:nvPr>
            <p:ph type="body"/>
          </p:nvPr>
        </p:nvSpPr>
        <p:spPr>
          <a:xfrm>
            <a:off x="4319280" y="1604520"/>
            <a:ext cx="3532680" cy="1896840"/>
          </a:xfrm>
          <a:prstGeom prst="rect">
            <a:avLst/>
          </a:prstGeom>
        </p:spPr>
        <p:txBody>
          <a:bodyPr lIns="0" rIns="0" tIns="0" bIns="0">
            <a:normAutofit/>
          </a:bodyPr>
          <a:p>
            <a:endParaRPr b="0" lang="es-ES" sz="3200" spc="-1" strike="noStrike">
              <a:latin typeface="Arial"/>
            </a:endParaRPr>
          </a:p>
        </p:txBody>
      </p:sp>
      <p:sp>
        <p:nvSpPr>
          <p:cNvPr id="78" name="PlaceHolder 4"/>
          <p:cNvSpPr>
            <a:spLocks noGrp="1"/>
          </p:cNvSpPr>
          <p:nvPr>
            <p:ph type="body"/>
          </p:nvPr>
        </p:nvSpPr>
        <p:spPr>
          <a:xfrm>
            <a:off x="8028720" y="1604520"/>
            <a:ext cx="3532680" cy="1896840"/>
          </a:xfrm>
          <a:prstGeom prst="rect">
            <a:avLst/>
          </a:prstGeom>
        </p:spPr>
        <p:txBody>
          <a:bodyPr lIns="0" rIns="0" tIns="0" bIns="0">
            <a:normAutofit/>
          </a:bodyPr>
          <a:p>
            <a:endParaRPr b="0" lang="es-ES" sz="3200" spc="-1" strike="noStrike">
              <a:latin typeface="Arial"/>
            </a:endParaRPr>
          </a:p>
        </p:txBody>
      </p:sp>
      <p:sp>
        <p:nvSpPr>
          <p:cNvPr id="79" name="PlaceHolder 5"/>
          <p:cNvSpPr>
            <a:spLocks noGrp="1"/>
          </p:cNvSpPr>
          <p:nvPr>
            <p:ph type="body"/>
          </p:nvPr>
        </p:nvSpPr>
        <p:spPr>
          <a:xfrm>
            <a:off x="609480" y="3682080"/>
            <a:ext cx="3532680" cy="1896840"/>
          </a:xfrm>
          <a:prstGeom prst="rect">
            <a:avLst/>
          </a:prstGeom>
        </p:spPr>
        <p:txBody>
          <a:bodyPr lIns="0" rIns="0" tIns="0" bIns="0">
            <a:normAutofit/>
          </a:bodyPr>
          <a:p>
            <a:endParaRPr b="0" lang="es-ES" sz="3200" spc="-1" strike="noStrike">
              <a:latin typeface="Arial"/>
            </a:endParaRPr>
          </a:p>
        </p:txBody>
      </p:sp>
      <p:sp>
        <p:nvSpPr>
          <p:cNvPr id="80" name="PlaceHolder 6"/>
          <p:cNvSpPr>
            <a:spLocks noGrp="1"/>
          </p:cNvSpPr>
          <p:nvPr>
            <p:ph type="body"/>
          </p:nvPr>
        </p:nvSpPr>
        <p:spPr>
          <a:xfrm>
            <a:off x="4319280" y="3682080"/>
            <a:ext cx="3532680" cy="1896840"/>
          </a:xfrm>
          <a:prstGeom prst="rect">
            <a:avLst/>
          </a:prstGeom>
        </p:spPr>
        <p:txBody>
          <a:bodyPr lIns="0" rIns="0" tIns="0" bIns="0">
            <a:normAutofit/>
          </a:bodyPr>
          <a:p>
            <a:endParaRPr b="0" lang="es-ES" sz="3200" spc="-1" strike="noStrike">
              <a:latin typeface="Arial"/>
            </a:endParaRPr>
          </a:p>
        </p:txBody>
      </p:sp>
      <p:sp>
        <p:nvSpPr>
          <p:cNvPr id="81" name="PlaceHolder 7"/>
          <p:cNvSpPr>
            <a:spLocks noGrp="1"/>
          </p:cNvSpPr>
          <p:nvPr>
            <p:ph type="body"/>
          </p:nvPr>
        </p:nvSpPr>
        <p:spPr>
          <a:xfrm>
            <a:off x="8028720" y="3682080"/>
            <a:ext cx="35326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9" name="PlaceHolder 2"/>
          <p:cNvSpPr>
            <a:spLocks noGrp="1"/>
          </p:cNvSpPr>
          <p:nvPr>
            <p:ph type="body"/>
          </p:nvPr>
        </p:nvSpPr>
        <p:spPr>
          <a:xfrm>
            <a:off x="609480" y="1604520"/>
            <a:ext cx="10972080" cy="3976920"/>
          </a:xfrm>
          <a:prstGeom prst="rect">
            <a:avLst/>
          </a:prstGeom>
        </p:spPr>
        <p:txBody>
          <a:bodyPr lIns="0" rIns="0" tIns="0" bIns="0">
            <a:normAutofit/>
          </a:bodyPr>
          <a:p>
            <a:endParaRPr b="0" lang="es-E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11" name="PlaceHolder 2"/>
          <p:cNvSpPr>
            <a:spLocks noGrp="1"/>
          </p:cNvSpPr>
          <p:nvPr>
            <p:ph type="body"/>
          </p:nvPr>
        </p:nvSpPr>
        <p:spPr>
          <a:xfrm>
            <a:off x="609480" y="1604520"/>
            <a:ext cx="5354280" cy="3976920"/>
          </a:xfrm>
          <a:prstGeom prst="rect">
            <a:avLst/>
          </a:prstGeom>
        </p:spPr>
        <p:txBody>
          <a:bodyPr lIns="0" rIns="0" tIns="0" bIns="0">
            <a:normAutofit/>
          </a:bodyPr>
          <a:p>
            <a:endParaRPr b="0" lang="es-ES" sz="3200" spc="-1" strike="noStrike">
              <a:latin typeface="Arial"/>
            </a:endParaRPr>
          </a:p>
        </p:txBody>
      </p:sp>
      <p:sp>
        <p:nvSpPr>
          <p:cNvPr id="12" name="PlaceHolder 3"/>
          <p:cNvSpPr>
            <a:spLocks noGrp="1"/>
          </p:cNvSpPr>
          <p:nvPr>
            <p:ph type="body"/>
          </p:nvPr>
        </p:nvSpPr>
        <p:spPr>
          <a:xfrm>
            <a:off x="6231960" y="1604520"/>
            <a:ext cx="5354280" cy="3976920"/>
          </a:xfrm>
          <a:prstGeom prst="rect">
            <a:avLst/>
          </a:prstGeom>
        </p:spPr>
        <p:txBody>
          <a:bodyPr lIns="0" rIns="0" tIns="0" bIns="0">
            <a:normAutofit/>
          </a:bodyPr>
          <a:p>
            <a:endParaRPr b="0" lang="es-E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618200" y="4348800"/>
            <a:ext cx="7530480" cy="557820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16" name="PlaceHolder 2"/>
          <p:cNvSpPr>
            <a:spLocks noGrp="1"/>
          </p:cNvSpPr>
          <p:nvPr>
            <p:ph type="body"/>
          </p:nvPr>
        </p:nvSpPr>
        <p:spPr>
          <a:xfrm>
            <a:off x="609480" y="1604520"/>
            <a:ext cx="5354280" cy="1896840"/>
          </a:xfrm>
          <a:prstGeom prst="rect">
            <a:avLst/>
          </a:prstGeom>
        </p:spPr>
        <p:txBody>
          <a:bodyPr lIns="0" rIns="0" tIns="0" bIns="0">
            <a:normAutofit/>
          </a:bodyPr>
          <a:p>
            <a:endParaRPr b="0" lang="es-ES" sz="3200" spc="-1" strike="noStrike">
              <a:latin typeface="Arial"/>
            </a:endParaRPr>
          </a:p>
        </p:txBody>
      </p:sp>
      <p:sp>
        <p:nvSpPr>
          <p:cNvPr id="17" name="PlaceHolder 3"/>
          <p:cNvSpPr>
            <a:spLocks noGrp="1"/>
          </p:cNvSpPr>
          <p:nvPr>
            <p:ph type="body"/>
          </p:nvPr>
        </p:nvSpPr>
        <p:spPr>
          <a:xfrm>
            <a:off x="6231960" y="1604520"/>
            <a:ext cx="5354280" cy="3976920"/>
          </a:xfrm>
          <a:prstGeom prst="rect">
            <a:avLst/>
          </a:prstGeom>
        </p:spPr>
        <p:txBody>
          <a:bodyPr lIns="0" rIns="0" tIns="0" bIns="0">
            <a:normAutofit/>
          </a:bodyPr>
          <a:p>
            <a:endParaRPr b="0" lang="es-ES" sz="3200" spc="-1" strike="noStrike">
              <a:latin typeface="Arial"/>
            </a:endParaRPr>
          </a:p>
        </p:txBody>
      </p:sp>
      <p:sp>
        <p:nvSpPr>
          <p:cNvPr id="18" name="PlaceHolder 4"/>
          <p:cNvSpPr>
            <a:spLocks noGrp="1"/>
          </p:cNvSpPr>
          <p:nvPr>
            <p:ph type="body"/>
          </p:nvPr>
        </p:nvSpPr>
        <p:spPr>
          <a:xfrm>
            <a:off x="609480" y="3682080"/>
            <a:ext cx="53542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20" name="PlaceHolder 2"/>
          <p:cNvSpPr>
            <a:spLocks noGrp="1"/>
          </p:cNvSpPr>
          <p:nvPr>
            <p:ph type="body"/>
          </p:nvPr>
        </p:nvSpPr>
        <p:spPr>
          <a:xfrm>
            <a:off x="609480" y="1604520"/>
            <a:ext cx="5354280" cy="3976920"/>
          </a:xfrm>
          <a:prstGeom prst="rect">
            <a:avLst/>
          </a:prstGeom>
        </p:spPr>
        <p:txBody>
          <a:bodyPr lIns="0" rIns="0" tIns="0" bIns="0">
            <a:normAutofit/>
          </a:bodyPr>
          <a:p>
            <a:endParaRPr b="0" lang="es-ES" sz="3200" spc="-1" strike="noStrike">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rIns="0" tIns="0" bIns="0">
            <a:normAutofit/>
          </a:bodyPr>
          <a:p>
            <a:endParaRPr b="0" lang="es-ES" sz="3200" spc="-1" strike="noStrike">
              <a:latin typeface="Arial"/>
            </a:endParaRPr>
          </a:p>
        </p:txBody>
      </p:sp>
      <p:sp>
        <p:nvSpPr>
          <p:cNvPr id="22" name="PlaceHolder 4"/>
          <p:cNvSpPr>
            <a:spLocks noGrp="1"/>
          </p:cNvSpPr>
          <p:nvPr>
            <p:ph type="body"/>
          </p:nvPr>
        </p:nvSpPr>
        <p:spPr>
          <a:xfrm>
            <a:off x="6231960" y="3682080"/>
            <a:ext cx="5354280" cy="1896840"/>
          </a:xfrm>
          <a:prstGeom prst="rect">
            <a:avLst/>
          </a:prstGeom>
        </p:spPr>
        <p:txBody>
          <a:bodyPr lIns="0" rIns="0" tIns="0" bIns="0">
            <a:normAutofit/>
          </a:bodyPr>
          <a:p>
            <a:endParaRPr b="0" lang="es-E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618200" y="4348800"/>
            <a:ext cx="7530480" cy="1203120"/>
          </a:xfrm>
          <a:prstGeom prst="rect">
            <a:avLst/>
          </a:prstGeom>
        </p:spPr>
        <p:txBody>
          <a:bodyPr lIns="0" rIns="0" tIns="0" bIns="0" anchor="ctr"/>
          <a:p>
            <a:pPr algn="ctr"/>
            <a:endParaRPr b="0" lang="es-ES" sz="4400" spc="-1" strike="noStrike">
              <a:latin typeface="Arial"/>
            </a:endParaRPr>
          </a:p>
        </p:txBody>
      </p:sp>
      <p:sp>
        <p:nvSpPr>
          <p:cNvPr id="24" name="PlaceHolder 2"/>
          <p:cNvSpPr>
            <a:spLocks noGrp="1"/>
          </p:cNvSpPr>
          <p:nvPr>
            <p:ph type="body"/>
          </p:nvPr>
        </p:nvSpPr>
        <p:spPr>
          <a:xfrm>
            <a:off x="609480" y="1604520"/>
            <a:ext cx="5354280" cy="1896840"/>
          </a:xfrm>
          <a:prstGeom prst="rect">
            <a:avLst/>
          </a:prstGeom>
        </p:spPr>
        <p:txBody>
          <a:bodyPr lIns="0" rIns="0" tIns="0" bIns="0">
            <a:normAutofit/>
          </a:bodyPr>
          <a:p>
            <a:endParaRPr b="0" lang="es-ES" sz="3200" spc="-1" strike="noStrike">
              <a:latin typeface="Arial"/>
            </a:endParaRPr>
          </a:p>
        </p:txBody>
      </p:sp>
      <p:sp>
        <p:nvSpPr>
          <p:cNvPr id="25" name="PlaceHolder 3"/>
          <p:cNvSpPr>
            <a:spLocks noGrp="1"/>
          </p:cNvSpPr>
          <p:nvPr>
            <p:ph type="body"/>
          </p:nvPr>
        </p:nvSpPr>
        <p:spPr>
          <a:xfrm>
            <a:off x="6231960" y="1604520"/>
            <a:ext cx="5354280" cy="1896840"/>
          </a:xfrm>
          <a:prstGeom prst="rect">
            <a:avLst/>
          </a:prstGeom>
        </p:spPr>
        <p:txBody>
          <a:bodyPr lIns="0" rIns="0" tIns="0" bIns="0">
            <a:normAutofit/>
          </a:bodyPr>
          <a:p>
            <a:endParaRPr b="0" lang="es-ES" sz="3200" spc="-1" strike="noStrike">
              <a:latin typeface="Arial"/>
            </a:endParaRPr>
          </a:p>
        </p:txBody>
      </p:sp>
      <p:sp>
        <p:nvSpPr>
          <p:cNvPr id="26" name="PlaceHolder 4"/>
          <p:cNvSpPr>
            <a:spLocks noGrp="1"/>
          </p:cNvSpPr>
          <p:nvPr>
            <p:ph type="body"/>
          </p:nvPr>
        </p:nvSpPr>
        <p:spPr>
          <a:xfrm>
            <a:off x="609480" y="3682080"/>
            <a:ext cx="10972080" cy="1896840"/>
          </a:xfrm>
          <a:prstGeom prst="rect">
            <a:avLst/>
          </a:prstGeom>
        </p:spPr>
        <p:txBody>
          <a:bodyPr lIns="0" rIns="0" tIns="0" bIns="0">
            <a:normAutofit/>
          </a:bodyPr>
          <a:p>
            <a:endParaRPr b="0" lang="es-E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hidden="1"/>
          <p:cNvSpPr/>
          <p:nvPr/>
        </p:nvSpPr>
        <p:spPr>
          <a:xfrm>
            <a:off x="-3240" y="5050800"/>
            <a:ext cx="4764600" cy="1806120"/>
          </a:xfrm>
          <a:custGeom>
            <a:avLst/>
            <a:gdLst/>
            <a:ah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1" name="CustomShape 2" hidden="1"/>
          <p:cNvSpPr/>
          <p:nvPr/>
        </p:nvSpPr>
        <p:spPr>
          <a:xfrm>
            <a:off x="-3240" y="5051160"/>
            <a:ext cx="12193920" cy="1805760"/>
          </a:xfrm>
          <a:custGeom>
            <a:avLst/>
            <a:gdLst/>
            <a:ah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p:style>
      </p:sp>
      <p:sp>
        <p:nvSpPr>
          <p:cNvPr id="2" name="CustomShape 3"/>
          <p:cNvSpPr/>
          <p:nvPr/>
        </p:nvSpPr>
        <p:spPr>
          <a:xfrm>
            <a:off x="0" y="2647800"/>
            <a:ext cx="4761360" cy="420912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3" name="CustomShape 4"/>
          <p:cNvSpPr/>
          <p:nvPr/>
        </p:nvSpPr>
        <p:spPr>
          <a:xfrm>
            <a:off x="-3240" y="-1080"/>
            <a:ext cx="12193920" cy="6858000"/>
          </a:xfrm>
          <a:custGeom>
            <a:avLst/>
            <a:gdLst/>
            <a:ah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p:style>
      </p:sp>
      <p:sp>
        <p:nvSpPr>
          <p:cNvPr id="4" name="PlaceHolder 5"/>
          <p:cNvSpPr>
            <a:spLocks noGrp="1"/>
          </p:cNvSpPr>
          <p:nvPr>
            <p:ph type="title"/>
          </p:nvPr>
        </p:nvSpPr>
        <p:spPr>
          <a:xfrm>
            <a:off x="1618200" y="4348800"/>
            <a:ext cx="7530480" cy="1203120"/>
          </a:xfrm>
          <a:prstGeom prst="rect">
            <a:avLst/>
          </a:prstGeom>
        </p:spPr>
        <p:txBody>
          <a:bodyPr lIns="0" rIns="0" tIns="0" bIns="0" anchor="ctr"/>
          <a:p>
            <a:r>
              <a:rPr b="0" lang="es-ES" sz="1800" spc="-1" strike="noStrike">
                <a:latin typeface="Arial"/>
              </a:rPr>
              <a:t>Pulse para editar el formato del texto de título</a:t>
            </a:r>
            <a:endParaRPr b="0" lang="es-ES" sz="1800" spc="-1" strike="noStrike">
              <a:latin typeface="Arial"/>
            </a:endParaRPr>
          </a:p>
        </p:txBody>
      </p:sp>
      <p:sp>
        <p:nvSpPr>
          <p:cNvPr id="5" name="PlaceHolder 6"/>
          <p:cNvSpPr>
            <a:spLocks noGrp="1"/>
          </p:cNvSpPr>
          <p:nvPr>
            <p:ph type="body"/>
          </p:nvPr>
        </p:nvSpPr>
        <p:spPr>
          <a:xfrm>
            <a:off x="609480" y="1604520"/>
            <a:ext cx="109720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1800" spc="-1" strike="noStrike">
                <a:latin typeface="Arial"/>
              </a:rPr>
              <a:t>Pulse para editar el formato de esquema del texto</a:t>
            </a:r>
            <a:endParaRPr b="0" lang="es-ES" sz="1800" spc="-1" strike="noStrike">
              <a:latin typeface="Arial"/>
            </a:endParaRPr>
          </a:p>
          <a:p>
            <a:pPr lvl="1" marL="864000" indent="-324000">
              <a:spcBef>
                <a:spcPts val="1134"/>
              </a:spcBef>
              <a:buClr>
                <a:srgbClr val="000000"/>
              </a:buClr>
              <a:buSzPct val="75000"/>
              <a:buFont typeface="Symbol" charset="2"/>
              <a:buChar char=""/>
            </a:pPr>
            <a:r>
              <a:rPr b="0" lang="es-ES" sz="1800" spc="-1" strike="noStrike">
                <a:latin typeface="Arial"/>
              </a:rPr>
              <a:t>Segundo nivel del esquema</a:t>
            </a:r>
            <a:endParaRPr b="0" lang="es-ES" sz="1800" spc="-1" strike="noStrike">
              <a:latin typeface="Arial"/>
            </a:endParaRPr>
          </a:p>
          <a:p>
            <a:pPr lvl="2" marL="1296000" indent="-288000">
              <a:spcBef>
                <a:spcPts val="850"/>
              </a:spcBef>
              <a:buClr>
                <a:srgbClr val="000000"/>
              </a:buClr>
              <a:buSzPct val="45000"/>
              <a:buFont typeface="Wingdings" charset="2"/>
              <a:buChar char=""/>
            </a:pPr>
            <a:r>
              <a:rPr b="0" lang="es-ES" sz="1800" spc="-1" strike="noStrike">
                <a:latin typeface="Arial"/>
              </a:rPr>
              <a:t>Tercer nivel del esquema</a:t>
            </a:r>
            <a:endParaRPr b="0" lang="es-ES" sz="1800" spc="-1" strike="noStrike">
              <a:latin typeface="Arial"/>
            </a:endParaRPr>
          </a:p>
          <a:p>
            <a:pPr lvl="3" marL="1728000" indent="-216000">
              <a:spcBef>
                <a:spcPts val="567"/>
              </a:spcBef>
              <a:buClr>
                <a:srgbClr val="000000"/>
              </a:buClr>
              <a:buSzPct val="75000"/>
              <a:buFont typeface="Symbol" charset="2"/>
              <a:buChar char=""/>
            </a:pPr>
            <a:r>
              <a:rPr b="0" lang="es-ES" sz="1800" spc="-1" strike="noStrike">
                <a:latin typeface="Arial"/>
              </a:rPr>
              <a:t>Cuarto nivel del esquema</a:t>
            </a:r>
            <a:endParaRPr b="0" lang="es-ES" sz="1800" spc="-1" strike="noStrike">
              <a:latin typeface="Arial"/>
            </a:endParaRPr>
          </a:p>
          <a:p>
            <a:pPr lvl="4" marL="2160000" indent="-216000">
              <a:spcBef>
                <a:spcPts val="283"/>
              </a:spcBef>
              <a:buClr>
                <a:srgbClr val="000000"/>
              </a:buClr>
              <a:buSzPct val="45000"/>
              <a:buFont typeface="Wingdings" charset="2"/>
              <a:buChar char=""/>
            </a:pPr>
            <a:r>
              <a:rPr b="0" lang="es-ES" sz="1800" spc="-1" strike="noStrike">
                <a:latin typeface="Arial"/>
              </a:rPr>
              <a:t>Quinto nivel del esquema</a:t>
            </a:r>
            <a:endParaRPr b="0" lang="es-ES" sz="1800" spc="-1" strike="noStrike">
              <a:latin typeface="Arial"/>
            </a:endParaRPr>
          </a:p>
          <a:p>
            <a:pPr lvl="5" marL="2592000" indent="-216000">
              <a:spcBef>
                <a:spcPts val="283"/>
              </a:spcBef>
              <a:buClr>
                <a:srgbClr val="000000"/>
              </a:buClr>
              <a:buSzPct val="45000"/>
              <a:buFont typeface="Wingdings" charset="2"/>
              <a:buChar char=""/>
            </a:pPr>
            <a:r>
              <a:rPr b="0" lang="es-ES" sz="1800" spc="-1" strike="noStrike">
                <a:latin typeface="Arial"/>
              </a:rPr>
              <a:t>Sexto nivel del esquema</a:t>
            </a:r>
            <a:endParaRPr b="0" lang="es-ES" sz="1800" spc="-1" strike="noStrike">
              <a:latin typeface="Arial"/>
            </a:endParaRPr>
          </a:p>
          <a:p>
            <a:pPr lvl="6" marL="3024000" indent="-216000">
              <a:spcBef>
                <a:spcPts val="283"/>
              </a:spcBef>
              <a:buClr>
                <a:srgbClr val="000000"/>
              </a:buClr>
              <a:buSzPct val="45000"/>
              <a:buFont typeface="Wingdings" charset="2"/>
              <a:buChar char=""/>
            </a:pPr>
            <a:r>
              <a:rPr b="0" lang="es-ES" sz="1800" spc="-1" strike="noStrike">
                <a:latin typeface="Arial"/>
              </a:rPr>
              <a:t>Séptimo nivel del esquema</a:t>
            </a:r>
            <a:endParaRPr b="0" lang="es-E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3240" y="5050800"/>
            <a:ext cx="4764600" cy="1806120"/>
          </a:xfrm>
          <a:custGeom>
            <a:avLst/>
            <a:gdLst/>
            <a:ah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p:style>
      </p:sp>
      <p:sp>
        <p:nvSpPr>
          <p:cNvPr id="43" name="CustomShape 2"/>
          <p:cNvSpPr/>
          <p:nvPr/>
        </p:nvSpPr>
        <p:spPr>
          <a:xfrm>
            <a:off x="-3240" y="5051160"/>
            <a:ext cx="12193920" cy="1805760"/>
          </a:xfrm>
          <a:custGeom>
            <a:avLst/>
            <a:gdLst/>
            <a:ah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p:style>
      </p:sp>
      <p:sp>
        <p:nvSpPr>
          <p:cNvPr id="44" name="PlaceHolder 3"/>
          <p:cNvSpPr>
            <a:spLocks noGrp="1"/>
          </p:cNvSpPr>
          <p:nvPr>
            <p:ph type="title"/>
          </p:nvPr>
        </p:nvSpPr>
        <p:spPr>
          <a:xfrm>
            <a:off x="609480" y="273600"/>
            <a:ext cx="10972440" cy="11448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45" name="PlaceHolder 4"/>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hyperlink" Target="https://www.jusentrerios.gov.ar/gestiones-internas/" TargetMode="External"/><Relationship Id="rId2" Type="http://schemas.openxmlformats.org/officeDocument/2006/relationships/slideLayout" Target="../slideLayouts/slideLayout13.xml"/><Relationship Id="rId3" Type="http://schemas.openxmlformats.org/officeDocument/2006/relationships/notesSlide" Target="../notesSlides/notesSlide2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1770120" y="464040"/>
            <a:ext cx="8673840" cy="5230800"/>
          </a:xfrm>
          <a:prstGeom prst="rect">
            <a:avLst/>
          </a:prstGeom>
          <a:noFill/>
          <a:ln>
            <a:noFill/>
          </a:ln>
        </p:spPr>
        <p:style>
          <a:lnRef idx="0"/>
          <a:fillRef idx="0"/>
          <a:effectRef idx="0"/>
          <a:fontRef idx="minor"/>
        </p:style>
        <p:txBody>
          <a:bodyPr lIns="90000" rIns="90000" tIns="45000" bIns="9000" anchor="b"/>
          <a:p>
            <a:pPr algn="ctr">
              <a:lnSpc>
                <a:spcPct val="100000"/>
              </a:lnSpc>
            </a:pPr>
            <a:r>
              <a:rPr b="0" lang="es-ES" sz="3600" spc="-1" strike="noStrike" cap="all">
                <a:solidFill>
                  <a:srgbClr val="000000"/>
                </a:solidFill>
                <a:latin typeface="Franklin Gothic Medium"/>
                <a:ea typeface="DejaVu Sans"/>
              </a:rPr>
              <a:t>Superior tribunal de justicia</a:t>
            </a:r>
            <a:br/>
            <a:br/>
            <a:r>
              <a:rPr b="0" lang="es-ES" sz="3600" spc="-1" strike="noStrike" cap="all">
                <a:solidFill>
                  <a:srgbClr val="000000"/>
                </a:solidFill>
                <a:latin typeface="Franklin Gothic Medium"/>
                <a:ea typeface="DejaVu Sans"/>
              </a:rPr>
              <a:t>Oficina de Compras y asesoramiento</a:t>
            </a:r>
            <a:br/>
            <a:r>
              <a:rPr b="0" lang="es-ES" sz="3600" spc="-1" strike="noStrike" cap="all">
                <a:solidFill>
                  <a:srgbClr val="000000"/>
                </a:solidFill>
                <a:latin typeface="Franklin Gothic Medium"/>
                <a:ea typeface="Franklin Gothic Medium"/>
              </a:rPr>
              <a:t>División registro patrimonial </a:t>
            </a:r>
            <a:br/>
            <a:br/>
            <a:r>
              <a:rPr b="0" lang="es-ES" sz="3600" spc="-1" strike="noStrike" cap="all">
                <a:solidFill>
                  <a:srgbClr val="000000"/>
                </a:solidFill>
                <a:latin typeface="Franklin Gothic Medium"/>
                <a:ea typeface="Franklin Gothic Medium"/>
              </a:rPr>
              <a:t>PAUTAS regulatorias del registro patrimonial en EL PODER JUDICIAL</a:t>
            </a:r>
            <a:endParaRPr b="0" lang="es-ES" sz="3600" spc="-1" strike="noStrike">
              <a:latin typeface="Arial"/>
            </a:endParaRPr>
          </a:p>
        </p:txBody>
      </p:sp>
      <p:sp>
        <p:nvSpPr>
          <p:cNvPr id="89" name="CustomShape 2"/>
          <p:cNvSpPr/>
          <p:nvPr/>
        </p:nvSpPr>
        <p:spPr>
          <a:xfrm>
            <a:off x="1770120" y="2743200"/>
            <a:ext cx="8673840" cy="1534680"/>
          </a:xfrm>
          <a:prstGeom prst="rect">
            <a:avLst/>
          </a:prstGeom>
          <a:noFill/>
          <a:ln>
            <a:noFill/>
          </a:ln>
        </p:spPr>
        <p:style>
          <a:lnRef idx="0"/>
          <a:fillRef idx="0"/>
          <a:effectRef idx="0"/>
          <a:fontRef idx="minor"/>
        </p:style>
      </p:sp>
      <p:sp>
        <p:nvSpPr>
          <p:cNvPr id="90" name="CustomShape 3"/>
          <p:cNvSpPr/>
          <p:nvPr/>
        </p:nvSpPr>
        <p:spPr>
          <a:xfrm>
            <a:off x="2774520" y="4419720"/>
            <a:ext cx="6814440" cy="153468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nodeType="clickEffect" fill="hold" presetClass="entr" presetID="1">
                                  <p:stCondLst>
                                    <p:cond delay="0"/>
                                  </p:stCondLst>
                                  <p:endCondLst>
                                    <p:cond delay="9000"/>
                                  </p:endCondLst>
                                  <p:childTnLst>
                                    <p:set>
                                      <p:cBhvr>
                                        <p:cTn id="10" dur="1" fill="hold">
                                          <p:stCondLst>
                                            <p:cond delay="0"/>
                                          </p:stCondLst>
                                        </p:cTn>
                                        <p:tgtEl>
                                          <p:spTgt spid="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nodeType="clickEffect" fill="hold" presetClass="entr" presetID="1">
                                  <p:stCondLst>
                                    <p:cond delay="0"/>
                                  </p:stCondLst>
                                  <p:endCondLst>
                                    <p:cond delay="13000"/>
                                  </p:endCondLst>
                                  <p:childTnLst>
                                    <p:set>
                                      <p:cBhvr>
                                        <p:cTn id="1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3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33" name="CustomShape 3"/>
          <p:cNvSpPr/>
          <p:nvPr/>
        </p:nvSpPr>
        <p:spPr>
          <a:xfrm>
            <a:off x="650880" y="1971000"/>
            <a:ext cx="10889280" cy="436860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La División Registro Patrimonial identifica los bienes inventariables mediante una </a:t>
            </a:r>
            <a:r>
              <a:rPr b="0" lang="es-ES" sz="2200" spc="-1" strike="noStrike" u="sng">
                <a:solidFill>
                  <a:srgbClr val="000000"/>
                </a:solidFill>
                <a:uFillTx/>
                <a:latin typeface="Calibri"/>
                <a:ea typeface="DejaVu Sans"/>
              </a:rPr>
              <a:t>etiqueta de codificación</a:t>
            </a:r>
            <a:r>
              <a:rPr b="0" lang="es-ES" sz="2200" spc="-1" strike="noStrike">
                <a:solidFill>
                  <a:srgbClr val="000000"/>
                </a:solidFill>
                <a:latin typeface="Calibri"/>
                <a:ea typeface="DejaVu Sans"/>
              </a:rPr>
              <a:t> que individualizar cada bien mueble del Poder Judicial, según Reglamento (</a:t>
            </a:r>
            <a:r>
              <a:rPr b="1" lang="es-ES" sz="2200" spc="-1" strike="noStrike">
                <a:solidFill>
                  <a:srgbClr val="000000"/>
                </a:solidFill>
                <a:latin typeface="Calibri"/>
                <a:ea typeface="DejaVu Sans"/>
              </a:rPr>
              <a:t>art. 6º</a:t>
            </a:r>
            <a:r>
              <a:rPr b="0" lang="es-ES" sz="2200" spc="-1" strike="noStrike">
                <a:solidFill>
                  <a:srgbClr val="000000"/>
                </a:solidFill>
                <a:latin typeface="Calibri"/>
                <a:ea typeface="DejaVu Sans"/>
              </a:rPr>
              <a:t>). Actualmente, y hasta tanto se cuente con un sistema propio, se utiliza el N.º de inventario que arroja el SIAF.</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El </a:t>
            </a:r>
            <a:r>
              <a:rPr b="0" lang="es-ES" sz="2200" spc="-1" strike="noStrike" u="sng">
                <a:solidFill>
                  <a:srgbClr val="000000"/>
                </a:solidFill>
                <a:uFillTx/>
                <a:latin typeface="Calibri"/>
                <a:ea typeface="DejaVu Sans"/>
              </a:rPr>
              <a:t>código de sistema </a:t>
            </a:r>
            <a:r>
              <a:rPr b="0" lang="es-ES" sz="2200" spc="-1" strike="noStrike">
                <a:solidFill>
                  <a:srgbClr val="000000"/>
                </a:solidFill>
                <a:latin typeface="Calibri"/>
                <a:ea typeface="DejaVu Sans"/>
              </a:rPr>
              <a:t>será impreso por rotulador con papel adhesivo y colocado en lugar visible del bien mueble para individualizarlo. En caso de bienes muebles nuevos que sean </a:t>
            </a:r>
            <a:r>
              <a:rPr b="0" lang="es-ES" sz="2200" spc="-1" strike="noStrike" u="sng">
                <a:solidFill>
                  <a:srgbClr val="000000"/>
                </a:solidFill>
                <a:uFillTx/>
                <a:latin typeface="Calibri"/>
                <a:ea typeface="DejaVu Sans"/>
              </a:rPr>
              <a:t>enviados directamente</a:t>
            </a:r>
            <a:r>
              <a:rPr b="0" lang="es-ES" sz="2200" spc="-1" strike="noStrike">
                <a:solidFill>
                  <a:srgbClr val="000000"/>
                </a:solidFill>
                <a:latin typeface="Calibri"/>
                <a:ea typeface="DejaVu Sans"/>
              </a:rPr>
              <a:t> al organismo sin pasar por la División Registro Patrimonial, se enviará la etiqueta de codificación para que el </a:t>
            </a:r>
            <a:r>
              <a:rPr b="0" lang="es-ES" sz="2200" spc="-1" strike="noStrike" u="sng">
                <a:solidFill>
                  <a:srgbClr val="000000"/>
                </a:solidFill>
                <a:uFillTx/>
                <a:latin typeface="Calibri"/>
                <a:ea typeface="DejaVu Sans"/>
              </a:rPr>
              <a:t>responsable la coloque</a:t>
            </a:r>
            <a:r>
              <a:rPr b="0" lang="es-ES" sz="2200" spc="-1" strike="noStrike">
                <a:solidFill>
                  <a:srgbClr val="000000"/>
                </a:solidFill>
                <a:latin typeface="Calibri"/>
                <a:ea typeface="DejaVu Sans"/>
              </a:rPr>
              <a:t> en el organismo </a:t>
            </a:r>
            <a:endParaRPr b="0" lang="es-ES" sz="2200" spc="-1" strike="noStrike">
              <a:latin typeface="Arial"/>
            </a:endParaRPr>
          </a:p>
        </p:txBody>
      </p:sp>
      <p:sp>
        <p:nvSpPr>
          <p:cNvPr id="13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3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Reglamento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3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3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Conforme Reglamento (</a:t>
            </a:r>
            <a:r>
              <a:rPr b="1" lang="es-ES" sz="2200" spc="-1" strike="noStrike">
                <a:solidFill>
                  <a:srgbClr val="000000"/>
                </a:solidFill>
                <a:latin typeface="Calibri"/>
                <a:ea typeface="DejaVu Sans"/>
              </a:rPr>
              <a:t>art. 12º</a:t>
            </a:r>
            <a:r>
              <a:rPr b="0" lang="es-ES" sz="2200" spc="-1" strike="noStrike">
                <a:solidFill>
                  <a:srgbClr val="000000"/>
                </a:solidFill>
                <a:latin typeface="Calibri"/>
                <a:ea typeface="DejaVu Sans"/>
              </a:rPr>
              <a:t>), la División Registro Patrimonial deberá mantener actualizado el padrón de responsables primarios de cada organismo según datos provistos por la Dirección de Gestión Humana del STJ</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En caso de </a:t>
            </a:r>
            <a:r>
              <a:rPr b="1" lang="es-ES" sz="2200" spc="-1" strike="noStrike">
                <a:solidFill>
                  <a:srgbClr val="000000"/>
                </a:solidFill>
                <a:latin typeface="Calibri"/>
                <a:ea typeface="DejaVu Sans"/>
              </a:rPr>
              <a:t>extravío</a:t>
            </a:r>
            <a:r>
              <a:rPr b="0" lang="es-ES" sz="2200" spc="-1" strike="noStrike">
                <a:solidFill>
                  <a:srgbClr val="000000"/>
                </a:solidFill>
                <a:latin typeface="Calibri"/>
                <a:ea typeface="DejaVu Sans"/>
              </a:rPr>
              <a:t>, </a:t>
            </a:r>
            <a:r>
              <a:rPr b="1" lang="es-ES" sz="2200" spc="-1" strike="noStrike">
                <a:solidFill>
                  <a:srgbClr val="000000"/>
                </a:solidFill>
                <a:latin typeface="Calibri"/>
                <a:ea typeface="DejaVu Sans"/>
              </a:rPr>
              <a:t>destrucción</a:t>
            </a:r>
            <a:r>
              <a:rPr b="0" lang="es-ES" sz="2200" spc="-1" strike="noStrike">
                <a:solidFill>
                  <a:srgbClr val="000000"/>
                </a:solidFill>
                <a:latin typeface="Calibri"/>
                <a:ea typeface="DejaVu Sans"/>
              </a:rPr>
              <a:t> o </a:t>
            </a:r>
            <a:r>
              <a:rPr b="1" lang="es-ES" sz="2200" spc="-1" strike="noStrike">
                <a:solidFill>
                  <a:srgbClr val="000000"/>
                </a:solidFill>
                <a:latin typeface="Calibri"/>
                <a:ea typeface="DejaVu Sans"/>
              </a:rPr>
              <a:t>siniestro</a:t>
            </a:r>
            <a:r>
              <a:rPr b="0" lang="es-ES" sz="2200" spc="-1" strike="noStrike">
                <a:solidFill>
                  <a:srgbClr val="000000"/>
                </a:solidFill>
                <a:latin typeface="Calibri"/>
                <a:ea typeface="DejaVu Sans"/>
              </a:rPr>
              <a:t> </a:t>
            </a:r>
            <a:r>
              <a:rPr b="0" lang="es-ES" sz="2200" spc="-1" strike="noStrike" u="sng">
                <a:solidFill>
                  <a:srgbClr val="000000"/>
                </a:solidFill>
                <a:uFillTx/>
                <a:latin typeface="Calibri"/>
                <a:ea typeface="DejaVu Sans"/>
              </a:rPr>
              <a:t>imputable al responsable de bien</a:t>
            </a:r>
            <a:r>
              <a:rPr b="0" lang="es-ES" sz="2200" spc="-1" strike="noStrike">
                <a:solidFill>
                  <a:srgbClr val="000000"/>
                </a:solidFill>
                <a:latin typeface="Calibri"/>
                <a:ea typeface="DejaVu Sans"/>
              </a:rPr>
              <a:t>, se lo intimará para que en un plazo de cinco (5) días sustituya el bien por uno similar  o abone el equivalente al valor de reposición, deducida la amortización por antigüedad del bien y la condición real de su estado (</a:t>
            </a:r>
            <a:r>
              <a:rPr b="1" lang="es-ES" sz="2200" spc="-1" strike="noStrike">
                <a:solidFill>
                  <a:srgbClr val="000000"/>
                </a:solidFill>
                <a:latin typeface="Calibri"/>
                <a:ea typeface="DejaVu Sans"/>
              </a:rPr>
              <a:t>art. 13º</a:t>
            </a:r>
            <a:r>
              <a:rPr b="0" lang="es-ES" sz="2200" spc="-1" strike="noStrike">
                <a:solidFill>
                  <a:srgbClr val="000000"/>
                </a:solidFill>
                <a:latin typeface="Calibri"/>
                <a:ea typeface="DejaVu Sans"/>
              </a:rPr>
              <a:t>)</a:t>
            </a:r>
            <a:endParaRPr b="0" lang="es-ES" sz="2200" spc="-1" strike="noStrike">
              <a:latin typeface="Arial"/>
            </a:endParaRPr>
          </a:p>
        </p:txBody>
      </p:sp>
      <p:sp>
        <p:nvSpPr>
          <p:cNvPr id="13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4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Reglamento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4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43"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00000"/>
              </a:lnSpc>
            </a:pPr>
            <a:r>
              <a:rPr b="1" lang="es-ES" sz="2200" spc="-1" strike="noStrike">
                <a:solidFill>
                  <a:srgbClr val="000000"/>
                </a:solidFill>
                <a:latin typeface="Calibri"/>
                <a:ea typeface="DejaVu Sans"/>
              </a:rPr>
              <a:t>Altas de Bienes Nuevos </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00000"/>
              </a:lnSpc>
            </a:pPr>
            <a:r>
              <a:rPr b="0" lang="es-ES" sz="2200" spc="-1" strike="noStrike">
                <a:solidFill>
                  <a:srgbClr val="000000"/>
                </a:solidFill>
                <a:latin typeface="Calibri"/>
                <a:ea typeface="DejaVu Sans"/>
              </a:rPr>
              <a:t>Según Reglamento (</a:t>
            </a:r>
            <a:r>
              <a:rPr b="1" lang="es-ES" sz="2200" spc="-1" strike="noStrike">
                <a:solidFill>
                  <a:srgbClr val="000000"/>
                </a:solidFill>
                <a:latin typeface="Calibri"/>
                <a:ea typeface="DejaVu Sans"/>
              </a:rPr>
              <a:t>art. 14º</a:t>
            </a:r>
            <a:r>
              <a:rPr b="0" lang="es-ES" sz="2200" spc="-1" strike="noStrike">
                <a:solidFill>
                  <a:srgbClr val="000000"/>
                </a:solidFill>
                <a:latin typeface="Calibri"/>
                <a:ea typeface="DejaVu Sans"/>
              </a:rPr>
              <a:t>), la Oficina de Compras y Asesoramiento del STJ notificará al organismo destinatario del bien nuevo la resolución que aprueba la asignación del mismo.</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00000"/>
              </a:lnSpc>
            </a:pPr>
            <a:r>
              <a:rPr b="0" lang="es-ES" sz="2200" spc="-1" strike="noStrike">
                <a:solidFill>
                  <a:srgbClr val="000000"/>
                </a:solidFill>
                <a:latin typeface="Calibri"/>
                <a:ea typeface="DejaVu Sans"/>
              </a:rPr>
              <a:t>Una vez recibido el bien en el </a:t>
            </a:r>
            <a:r>
              <a:rPr b="0" lang="es-ES" sz="2200" spc="-1" strike="noStrike" u="sng">
                <a:solidFill>
                  <a:srgbClr val="000000"/>
                </a:solidFill>
                <a:uFillTx/>
                <a:latin typeface="Calibri"/>
                <a:ea typeface="DejaVu Sans"/>
              </a:rPr>
              <a:t>Depósito de Patrimonio o en la Oficina de Compras</a:t>
            </a:r>
            <a:r>
              <a:rPr b="0" lang="es-ES" sz="2200" spc="-1" strike="noStrike">
                <a:solidFill>
                  <a:srgbClr val="000000"/>
                </a:solidFill>
                <a:latin typeface="Calibri"/>
                <a:ea typeface="DejaVu Sans"/>
              </a:rPr>
              <a:t>, será registrado por la División Registro Patrimonial en el </a:t>
            </a:r>
            <a:r>
              <a:rPr b="1" lang="es-ES" sz="2200" spc="-1" strike="noStrike">
                <a:solidFill>
                  <a:srgbClr val="000000"/>
                </a:solidFill>
                <a:latin typeface="Calibri"/>
                <a:ea typeface="DejaVu Sans"/>
              </a:rPr>
              <a:t>SIAF</a:t>
            </a:r>
            <a:r>
              <a:rPr b="0" lang="es-ES" sz="2200" spc="-1" strike="noStrike">
                <a:solidFill>
                  <a:srgbClr val="000000"/>
                </a:solidFill>
                <a:latin typeface="Calibri"/>
                <a:ea typeface="DejaVu Sans"/>
              </a:rPr>
              <a:t> - Sistema Integrado de Administración Financiera de la </a:t>
            </a:r>
            <a:r>
              <a:rPr b="0" lang="es-ES" sz="2200" spc="-1" strike="noStrike" u="sng">
                <a:solidFill>
                  <a:srgbClr val="000000"/>
                </a:solidFill>
                <a:uFillTx/>
                <a:latin typeface="Calibri"/>
                <a:ea typeface="DejaVu Sans"/>
              </a:rPr>
              <a:t>Provincia de Entre Ríos</a:t>
            </a:r>
            <a:r>
              <a:rPr b="0" lang="es-ES" sz="2200" spc="-1" strike="noStrike">
                <a:solidFill>
                  <a:srgbClr val="000000"/>
                </a:solidFill>
                <a:latin typeface="Calibri"/>
                <a:ea typeface="DejaVu Sans"/>
              </a:rPr>
              <a:t>, rotulado con el código (ID) que arroja dicho sistema y remitido físicamente al organismo destinatario.                                     Para los casos que los bienes lleguen directamente al organismo de destino, la división registro patrimonial deberá indicar el número de inventario que corresponde para rotularlo y registrarlo.</a:t>
            </a:r>
            <a:endParaRPr b="0" lang="es-ES" sz="2200" spc="-1" strike="noStrike">
              <a:latin typeface="Arial"/>
            </a:endParaRPr>
          </a:p>
        </p:txBody>
      </p:sp>
      <p:sp>
        <p:nvSpPr>
          <p:cNvPr id="14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4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4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4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Al recibir el bien adjudicado, el </a:t>
            </a:r>
            <a:r>
              <a:rPr b="1" lang="es-ES" sz="2200" spc="-1" strike="noStrike">
                <a:solidFill>
                  <a:srgbClr val="000000"/>
                </a:solidFill>
                <a:latin typeface="Calibri"/>
                <a:ea typeface="DejaVu Sans"/>
              </a:rPr>
              <a:t>responsable primario </a:t>
            </a:r>
            <a:r>
              <a:rPr b="0" lang="es-ES" sz="2200" spc="-1" strike="noStrike">
                <a:solidFill>
                  <a:srgbClr val="000000"/>
                </a:solidFill>
                <a:latin typeface="Calibri"/>
                <a:ea typeface="DejaVu Sans"/>
              </a:rPr>
              <a:t>debe firmar el </a:t>
            </a:r>
            <a:r>
              <a:rPr b="0" lang="es-ES" sz="2200" spc="-1" strike="noStrike" u="sng">
                <a:solidFill>
                  <a:srgbClr val="000000"/>
                </a:solidFill>
                <a:uFillTx/>
                <a:latin typeface="Calibri"/>
                <a:ea typeface="DejaVu Sans"/>
              </a:rPr>
              <a:t>comprobante de recepción</a:t>
            </a:r>
            <a:r>
              <a:rPr b="0" lang="es-ES" sz="2200" spc="-1" strike="noStrike">
                <a:solidFill>
                  <a:srgbClr val="000000"/>
                </a:solidFill>
                <a:latin typeface="Calibri"/>
                <a:ea typeface="DejaVu Sans"/>
              </a:rPr>
              <a:t> o enviar </a:t>
            </a:r>
            <a:r>
              <a:rPr b="0" lang="es-ES" sz="2200" spc="-1" strike="noStrike" u="sng">
                <a:solidFill>
                  <a:srgbClr val="000000"/>
                </a:solidFill>
                <a:uFillTx/>
                <a:latin typeface="Calibri"/>
                <a:ea typeface="DejaVu Sans"/>
              </a:rPr>
              <a:t>conformidad de recepción</a:t>
            </a:r>
            <a:r>
              <a:rPr b="0" lang="es-ES" sz="2200" spc="-1" strike="noStrike">
                <a:solidFill>
                  <a:srgbClr val="000000"/>
                </a:solidFill>
                <a:latin typeface="Calibri"/>
                <a:ea typeface="DejaVu Sans"/>
              </a:rPr>
              <a:t> al correo de la División Registro Patrimonial </a:t>
            </a:r>
            <a:r>
              <a:rPr b="0" lang="es-ES" sz="2200" spc="-1" strike="noStrike">
                <a:solidFill>
                  <a:srgbClr val="0000ff"/>
                </a:solidFill>
                <a:latin typeface="Calibri"/>
                <a:ea typeface="DejaVu Sans"/>
              </a:rPr>
              <a:t>patrimonio@jusentrerios.gov.ar</a:t>
            </a:r>
            <a:r>
              <a:rPr b="0" lang="es-ES" sz="2200" spc="-1" strike="noStrike">
                <a:solidFill>
                  <a:srgbClr val="000000"/>
                </a:solidFill>
                <a:latin typeface="Calibri"/>
                <a:ea typeface="DejaVu Sans"/>
              </a:rPr>
              <a:t> para completar el </a:t>
            </a:r>
            <a:r>
              <a:rPr b="0" lang="es-ES" sz="2200" spc="-1" strike="noStrike" u="sng">
                <a:solidFill>
                  <a:srgbClr val="000000"/>
                </a:solidFill>
                <a:uFillTx/>
                <a:latin typeface="Calibri"/>
                <a:ea typeface="DejaVu Sans"/>
              </a:rPr>
              <a:t>procedimiento de entrega</a:t>
            </a:r>
            <a:r>
              <a:rPr b="0" lang="es-ES" sz="2200" spc="-1" strike="noStrike">
                <a:solidFill>
                  <a:srgbClr val="000000"/>
                </a:solidFill>
                <a:latin typeface="Calibri"/>
                <a:ea typeface="DejaVu Sans"/>
              </a:rPr>
              <a:t>. No se dará trámite a nuevas altas de bienes si existe aceptación/conformidad </a:t>
            </a:r>
            <a:r>
              <a:rPr b="1" lang="es-ES" sz="2200" spc="-1" strike="noStrike">
                <a:solidFill>
                  <a:srgbClr val="000000"/>
                </a:solidFill>
                <a:latin typeface="Calibri"/>
                <a:ea typeface="DejaVu Sans"/>
              </a:rPr>
              <a:t>pendiente</a:t>
            </a:r>
            <a:r>
              <a:rPr b="0" lang="es-ES" sz="2200" spc="-1" strike="noStrike">
                <a:solidFill>
                  <a:srgbClr val="000000"/>
                </a:solidFill>
                <a:latin typeface="Calibri"/>
                <a:ea typeface="DejaVu Sans"/>
              </a:rPr>
              <a:t>. </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En caso de equipamiento informático, la distribución está a cargo de la Oficina de Informática del STJ, debiendo ésta comunicar las asignaciones de estos bienes a la División Registro Patrimonial para proceder con el registro de sistema que corresponda.</a:t>
            </a:r>
            <a:endParaRPr b="0" lang="es-ES" sz="2200" spc="-1" strike="noStrike">
              <a:latin typeface="Arial"/>
            </a:endParaRPr>
          </a:p>
        </p:txBody>
      </p:sp>
      <p:sp>
        <p:nvSpPr>
          <p:cNvPr id="14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5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5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53"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00000"/>
              </a:lnSpc>
            </a:pPr>
            <a:r>
              <a:rPr b="1" lang="es-ES" sz="2200" spc="-1" strike="noStrike">
                <a:solidFill>
                  <a:srgbClr val="000000"/>
                </a:solidFill>
                <a:latin typeface="Calibri"/>
                <a:ea typeface="DejaVu Sans"/>
              </a:rPr>
              <a:t>Transferencia de Bienes  </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Conforme Reglamento (</a:t>
            </a:r>
            <a:r>
              <a:rPr b="1" lang="es-ES" sz="2200" spc="-1" strike="noStrike">
                <a:solidFill>
                  <a:srgbClr val="000000"/>
                </a:solidFill>
                <a:latin typeface="Calibri"/>
                <a:ea typeface="DejaVu Sans"/>
              </a:rPr>
              <a:t>art. 15º</a:t>
            </a:r>
            <a:r>
              <a:rPr b="0" lang="es-ES" sz="2200" spc="-1" strike="noStrike">
                <a:solidFill>
                  <a:srgbClr val="000000"/>
                </a:solidFill>
                <a:latin typeface="Calibri"/>
                <a:ea typeface="DejaVu Sans"/>
              </a:rPr>
              <a:t>), es factible la transferencia de bienes </a:t>
            </a:r>
            <a:r>
              <a:rPr b="1" lang="es-ES" sz="2200" spc="-1" strike="noStrike">
                <a:solidFill>
                  <a:srgbClr val="000000"/>
                </a:solidFill>
                <a:latin typeface="Calibri"/>
                <a:ea typeface="DejaVu Sans"/>
              </a:rPr>
              <a:t>entre organismos </a:t>
            </a:r>
            <a:r>
              <a:rPr b="0" lang="es-ES" sz="2200" spc="-1" strike="noStrike">
                <a:solidFill>
                  <a:srgbClr val="000000"/>
                </a:solidFill>
                <a:latin typeface="Calibri"/>
                <a:ea typeface="DejaVu Sans"/>
              </a:rPr>
              <a:t>del Poder Judicial. En dichos casos, un organismo propone transferir a otro -previa conformidad de éste- un bien afectado a su inventario y que es de utilidad para el segundo.</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Este movimiento implica la </a:t>
            </a:r>
            <a:r>
              <a:rPr b="1" lang="es-ES" sz="2200" spc="-1" strike="noStrike">
                <a:solidFill>
                  <a:srgbClr val="000000"/>
                </a:solidFill>
                <a:latin typeface="Calibri"/>
                <a:ea typeface="DejaVu Sans"/>
              </a:rPr>
              <a:t>desafectación</a:t>
            </a:r>
            <a:r>
              <a:rPr b="0" lang="es-ES" sz="2200" spc="-1" strike="noStrike">
                <a:solidFill>
                  <a:srgbClr val="000000"/>
                </a:solidFill>
                <a:latin typeface="Calibri"/>
                <a:ea typeface="DejaVu Sans"/>
              </a:rPr>
              <a:t> del bien del organismo que lo tenía inventariado originariamente y su </a:t>
            </a:r>
            <a:r>
              <a:rPr b="1" lang="es-ES" sz="2200" spc="-1" strike="noStrike">
                <a:solidFill>
                  <a:srgbClr val="000000"/>
                </a:solidFill>
                <a:latin typeface="Calibri"/>
                <a:ea typeface="DejaVu Sans"/>
              </a:rPr>
              <a:t>alta</a:t>
            </a:r>
            <a:r>
              <a:rPr b="0" lang="es-ES" sz="2200" spc="-1" strike="noStrike">
                <a:solidFill>
                  <a:srgbClr val="000000"/>
                </a:solidFill>
                <a:latin typeface="Calibri"/>
                <a:ea typeface="DejaVu Sans"/>
              </a:rPr>
              <a:t> en la dependencia a la cual se propone transferirlo. </a:t>
            </a:r>
            <a:endParaRPr b="0" lang="es-ES" sz="2200" spc="-1" strike="noStrike">
              <a:latin typeface="Arial"/>
            </a:endParaRPr>
          </a:p>
        </p:txBody>
      </p:sp>
      <p:sp>
        <p:nvSpPr>
          <p:cNvPr id="15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5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5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5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Para ello, debe requerirse autorización a la División Registro Patrimonial mediante nota que consigne todos los </a:t>
            </a:r>
            <a:r>
              <a:rPr b="1" lang="es-ES" sz="2200" spc="-1" strike="noStrike">
                <a:solidFill>
                  <a:srgbClr val="000000"/>
                </a:solidFill>
                <a:latin typeface="Calibri"/>
                <a:ea typeface="DejaVu Sans"/>
              </a:rPr>
              <a:t>datos del bien </a:t>
            </a:r>
            <a:r>
              <a:rPr b="0" lang="es-ES" sz="2200" spc="-1" strike="noStrike">
                <a:solidFill>
                  <a:srgbClr val="000000"/>
                </a:solidFill>
                <a:latin typeface="Calibri"/>
                <a:ea typeface="DejaVu Sans"/>
              </a:rPr>
              <a:t>(características, Nº de identificación, estado de conservación) y del </a:t>
            </a:r>
            <a:r>
              <a:rPr b="1" lang="es-ES" sz="2200" spc="-1" strike="noStrike">
                <a:solidFill>
                  <a:srgbClr val="000000"/>
                </a:solidFill>
                <a:latin typeface="Calibri"/>
                <a:ea typeface="DejaVu Sans"/>
              </a:rPr>
              <a:t>organismo destinatario </a:t>
            </a:r>
            <a:r>
              <a:rPr b="0" lang="es-ES" sz="2200" spc="-1" strike="noStrike">
                <a:solidFill>
                  <a:srgbClr val="000000"/>
                </a:solidFill>
                <a:latin typeface="Calibri"/>
                <a:ea typeface="DejaVu Sans"/>
              </a:rPr>
              <a:t>(dependencia o repartición propuesto)</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La solicitud debe tener </a:t>
            </a:r>
            <a:r>
              <a:rPr b="0" lang="es-ES" sz="2200" spc="-1" strike="noStrike" u="sng">
                <a:solidFill>
                  <a:srgbClr val="000000"/>
                </a:solidFill>
                <a:uFillTx/>
                <a:latin typeface="Calibri"/>
                <a:ea typeface="DejaVu Sans"/>
              </a:rPr>
              <a:t>firma conjunta </a:t>
            </a:r>
            <a:r>
              <a:rPr b="0" lang="es-ES" sz="2200" spc="-1" strike="noStrike">
                <a:solidFill>
                  <a:srgbClr val="000000"/>
                </a:solidFill>
                <a:latin typeface="Calibri"/>
                <a:ea typeface="DejaVu Sans"/>
              </a:rPr>
              <a:t>del responsable del organismo que tiene asignado el bien y del responsable del organismo que pretende recibirlo. </a:t>
            </a:r>
            <a:r>
              <a:rPr b="0" lang="es-ES" sz="2200" spc="-1" strike="noStrike" u="sng">
                <a:solidFill>
                  <a:srgbClr val="000000"/>
                </a:solidFill>
                <a:uFillTx/>
                <a:latin typeface="Calibri"/>
                <a:ea typeface="DejaVu Sans"/>
              </a:rPr>
              <a:t>No se podrán movilizar bienes inventariados</a:t>
            </a:r>
            <a:r>
              <a:rPr b="0" lang="es-ES" sz="2200" spc="-1" strike="noStrike">
                <a:solidFill>
                  <a:srgbClr val="000000"/>
                </a:solidFill>
                <a:latin typeface="Calibri"/>
                <a:ea typeface="DejaVu Sans"/>
              </a:rPr>
              <a:t> sin autorización de transferencia de la División Registro Patrimonial.</a:t>
            </a:r>
            <a:endParaRPr b="0" lang="es-ES" sz="2200" spc="-1" strike="noStrike">
              <a:latin typeface="Arial"/>
            </a:endParaRPr>
          </a:p>
        </p:txBody>
      </p:sp>
      <p:sp>
        <p:nvSpPr>
          <p:cNvPr id="15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6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6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63"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Una vez recibida la autorización se procederá a hacer la entrega física del bien al organismo receptor, el cual firmará el </a:t>
            </a:r>
            <a:r>
              <a:rPr b="0" lang="es-ES" sz="2200" spc="-1" strike="noStrike" u="sng">
                <a:solidFill>
                  <a:srgbClr val="000000"/>
                </a:solidFill>
                <a:uFillTx/>
                <a:latin typeface="Calibri"/>
                <a:ea typeface="DejaVu Sans"/>
              </a:rPr>
              <a:t>comprobante de recepción</a:t>
            </a:r>
            <a:r>
              <a:rPr b="0" lang="es-ES" sz="2200" spc="-1" strike="noStrike">
                <a:solidFill>
                  <a:srgbClr val="000000"/>
                </a:solidFill>
                <a:latin typeface="Calibri"/>
                <a:ea typeface="DejaVu Sans"/>
              </a:rPr>
              <a:t> o enviará </a:t>
            </a:r>
            <a:r>
              <a:rPr b="0" lang="es-ES" sz="2200" spc="-1" strike="noStrike" u="sng">
                <a:solidFill>
                  <a:srgbClr val="000000"/>
                </a:solidFill>
                <a:uFillTx/>
                <a:latin typeface="Calibri"/>
                <a:ea typeface="DejaVu Sans"/>
              </a:rPr>
              <a:t>conformidad de recepción</a:t>
            </a:r>
            <a:r>
              <a:rPr b="0" lang="es-ES" sz="2200" spc="-1" strike="noStrike">
                <a:solidFill>
                  <a:srgbClr val="000000"/>
                </a:solidFill>
                <a:latin typeface="Calibri"/>
                <a:ea typeface="DejaVu Sans"/>
              </a:rPr>
              <a:t> al correo de la División Registro Patrimonial </a:t>
            </a:r>
            <a:r>
              <a:rPr b="0" lang="es-ES" sz="2200" spc="-1" strike="noStrike">
                <a:solidFill>
                  <a:srgbClr val="0000ff"/>
                </a:solidFill>
                <a:latin typeface="Calibri"/>
                <a:ea typeface="DejaVu Sans"/>
              </a:rPr>
              <a:t>patrimonio@jusentrerios.gov.ar</a:t>
            </a:r>
            <a:r>
              <a:rPr b="0" lang="es-ES" sz="2200" spc="-1" strike="noStrike">
                <a:solidFill>
                  <a:srgbClr val="000000"/>
                </a:solidFill>
                <a:latin typeface="Calibri"/>
                <a:ea typeface="DejaVu Sans"/>
              </a:rPr>
              <a:t> dentro de los 2 (dos) días hábiles siguientes para completar el </a:t>
            </a:r>
            <a:r>
              <a:rPr b="0" lang="es-ES" sz="2200" spc="-1" strike="noStrike" u="sng">
                <a:solidFill>
                  <a:srgbClr val="000000"/>
                </a:solidFill>
                <a:uFillTx/>
                <a:latin typeface="Calibri"/>
                <a:ea typeface="DejaVu Sans"/>
              </a:rPr>
              <a:t>procedimiento de entrega</a:t>
            </a:r>
            <a:r>
              <a:rPr b="0" lang="es-ES" sz="2200" spc="-1" strike="noStrike">
                <a:solidFill>
                  <a:srgbClr val="000000"/>
                </a:solidFill>
                <a:latin typeface="Calibri"/>
                <a:ea typeface="DejaVu Sans"/>
              </a:rPr>
              <a:t>. </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Cada organismo </a:t>
            </a:r>
            <a:r>
              <a:rPr b="0" lang="es-ES" sz="2200" spc="-1" strike="noStrike" u="sng">
                <a:solidFill>
                  <a:srgbClr val="000000"/>
                </a:solidFill>
                <a:uFillTx/>
                <a:latin typeface="Calibri"/>
                <a:ea typeface="DejaVu Sans"/>
              </a:rPr>
              <a:t>es responsable</a:t>
            </a:r>
            <a:r>
              <a:rPr b="0" lang="es-ES" sz="2200" spc="-1" strike="noStrike">
                <a:solidFill>
                  <a:srgbClr val="000000"/>
                </a:solidFill>
                <a:latin typeface="Calibri"/>
                <a:ea typeface="DejaVu Sans"/>
              </a:rPr>
              <a:t> de mantener actualizado su </a:t>
            </a:r>
            <a:r>
              <a:rPr b="0" lang="es-ES" sz="2200" spc="-1" strike="noStrike" u="sng">
                <a:solidFill>
                  <a:srgbClr val="000000"/>
                </a:solidFill>
                <a:uFillTx/>
                <a:latin typeface="Calibri"/>
                <a:ea typeface="DejaVu Sans"/>
              </a:rPr>
              <a:t>inventario declarado </a:t>
            </a:r>
            <a:r>
              <a:rPr b="0" lang="es-ES" sz="2200" spc="-1" strike="noStrike">
                <a:solidFill>
                  <a:srgbClr val="000000"/>
                </a:solidFill>
                <a:latin typeface="Calibri"/>
                <a:ea typeface="DejaVu Sans"/>
              </a:rPr>
              <a:t>y reflejar altas, bajas y transferencias </a:t>
            </a:r>
            <a:r>
              <a:rPr b="0" lang="es-ES" sz="2200" spc="-1" strike="noStrike" u="sng">
                <a:solidFill>
                  <a:srgbClr val="000000"/>
                </a:solidFill>
                <a:uFillTx/>
                <a:latin typeface="Calibri"/>
                <a:ea typeface="DejaVu Sans"/>
              </a:rPr>
              <a:t>aprobadas</a:t>
            </a:r>
            <a:r>
              <a:rPr b="0" lang="es-ES" sz="2200" spc="-1" strike="noStrike">
                <a:solidFill>
                  <a:srgbClr val="000000"/>
                </a:solidFill>
                <a:latin typeface="Calibri"/>
                <a:ea typeface="DejaVu Sans"/>
              </a:rPr>
              <a:t> por la División Registro Patrimonial. Está </a:t>
            </a:r>
            <a:r>
              <a:rPr b="0" lang="es-ES" sz="2200" spc="-1" strike="noStrike" u="sng">
                <a:solidFill>
                  <a:srgbClr val="000000"/>
                </a:solidFill>
                <a:uFillTx/>
                <a:latin typeface="Calibri"/>
                <a:ea typeface="DejaVu Sans"/>
              </a:rPr>
              <a:t>prohibido</a:t>
            </a:r>
            <a:r>
              <a:rPr b="0" lang="es-ES" sz="2200" spc="-1" strike="noStrike">
                <a:solidFill>
                  <a:srgbClr val="000000"/>
                </a:solidFill>
                <a:latin typeface="Calibri"/>
                <a:ea typeface="DejaVu Sans"/>
              </a:rPr>
              <a:t> </a:t>
            </a:r>
            <a:r>
              <a:rPr b="1" lang="es-ES" sz="2200" spc="-1" strike="noStrike">
                <a:solidFill>
                  <a:srgbClr val="000000"/>
                </a:solidFill>
                <a:latin typeface="Calibri"/>
                <a:ea typeface="DejaVu Sans"/>
              </a:rPr>
              <a:t>retirar</a:t>
            </a:r>
            <a:r>
              <a:rPr b="0" lang="es-ES" sz="2200" spc="-1" strike="noStrike">
                <a:solidFill>
                  <a:srgbClr val="000000"/>
                </a:solidFill>
                <a:latin typeface="Calibri"/>
                <a:ea typeface="DejaVu Sans"/>
              </a:rPr>
              <a:t> bienes, </a:t>
            </a:r>
            <a:r>
              <a:rPr b="1" lang="es-ES" sz="2200" spc="-1" strike="noStrike">
                <a:solidFill>
                  <a:srgbClr val="000000"/>
                </a:solidFill>
                <a:latin typeface="Calibri"/>
                <a:ea typeface="DejaVu Sans"/>
              </a:rPr>
              <a:t>dejarlos en pasillos </a:t>
            </a:r>
            <a:r>
              <a:rPr b="0" lang="es-ES" sz="2200" spc="-1" strike="noStrike">
                <a:solidFill>
                  <a:srgbClr val="000000"/>
                </a:solidFill>
                <a:latin typeface="Calibri"/>
                <a:ea typeface="DejaVu Sans"/>
              </a:rPr>
              <a:t>o en la </a:t>
            </a:r>
            <a:r>
              <a:rPr b="1" lang="es-ES" sz="2200" spc="-1" strike="noStrike">
                <a:solidFill>
                  <a:srgbClr val="000000"/>
                </a:solidFill>
                <a:latin typeface="Calibri"/>
                <a:ea typeface="DejaVu Sans"/>
              </a:rPr>
              <a:t>vía pública</a:t>
            </a:r>
            <a:r>
              <a:rPr b="0" lang="es-ES" sz="2200" spc="-1" strike="noStrike">
                <a:solidFill>
                  <a:srgbClr val="000000"/>
                </a:solidFill>
                <a:latin typeface="Calibri"/>
                <a:ea typeface="DejaVu Sans"/>
              </a:rPr>
              <a:t>, ni disponer su </a:t>
            </a:r>
            <a:r>
              <a:rPr b="1" lang="es-ES" sz="2200" spc="-1" strike="noStrike">
                <a:solidFill>
                  <a:srgbClr val="000000"/>
                </a:solidFill>
                <a:latin typeface="Calibri"/>
                <a:ea typeface="DejaVu Sans"/>
              </a:rPr>
              <a:t>donación.</a:t>
            </a:r>
            <a:endParaRPr b="0" lang="es-ES" sz="2200" spc="-1" strike="noStrike">
              <a:latin typeface="Arial"/>
            </a:endParaRPr>
          </a:p>
          <a:p>
            <a:pPr marL="343080" indent="17640" algn="just">
              <a:lnSpc>
                <a:spcPct val="150000"/>
              </a:lnSpc>
            </a:pPr>
            <a:endParaRPr b="0" lang="es-ES" sz="2200" spc="-1" strike="noStrike">
              <a:latin typeface="Arial"/>
            </a:endParaRPr>
          </a:p>
          <a:p>
            <a:pPr marL="343080" indent="17640" algn="just">
              <a:lnSpc>
                <a:spcPct val="150000"/>
              </a:lnSpc>
            </a:pPr>
            <a:endParaRPr b="0" lang="es-ES" sz="2200" spc="-1" strike="noStrike">
              <a:latin typeface="Arial"/>
            </a:endParaRPr>
          </a:p>
        </p:txBody>
      </p:sp>
      <p:sp>
        <p:nvSpPr>
          <p:cNvPr id="16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6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6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6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También según Reglamento (</a:t>
            </a:r>
            <a:r>
              <a:rPr b="1" lang="es-ES" sz="2200" spc="-1" strike="noStrike">
                <a:solidFill>
                  <a:srgbClr val="000000"/>
                </a:solidFill>
                <a:latin typeface="Calibri"/>
                <a:ea typeface="DejaVu Sans"/>
              </a:rPr>
              <a:t>art. 16º</a:t>
            </a:r>
            <a:r>
              <a:rPr b="0" lang="es-ES" sz="2200" spc="-1" strike="noStrike">
                <a:solidFill>
                  <a:srgbClr val="000000"/>
                </a:solidFill>
                <a:latin typeface="Calibri"/>
                <a:ea typeface="DejaVu Sans"/>
              </a:rPr>
              <a:t>), es posible la transferencia de bienes afectados al inventario de un organismo del Poder Judicial hacia el </a:t>
            </a:r>
            <a:r>
              <a:rPr b="0" lang="es-ES" sz="2200" spc="-1" strike="noStrike" u="sng">
                <a:solidFill>
                  <a:srgbClr val="000000"/>
                </a:solidFill>
                <a:uFillTx/>
                <a:latin typeface="Calibri"/>
                <a:ea typeface="DejaVu Sans"/>
              </a:rPr>
              <a:t>Depósito de Patrimonio</a:t>
            </a:r>
            <a:r>
              <a:rPr b="0" lang="es-ES" sz="2200" spc="-1" strike="noStrike">
                <a:solidFill>
                  <a:srgbClr val="000000"/>
                </a:solidFill>
                <a:latin typeface="Calibri"/>
                <a:ea typeface="DejaVu Sans"/>
              </a:rPr>
              <a:t>, cuando el responsable de la dependencia judicial considera que el bien ya no es de utilidad.</a:t>
            </a:r>
            <a:endParaRPr b="0" lang="es-ES" sz="2200" spc="-1" strike="noStrike">
              <a:latin typeface="Arial"/>
            </a:endParaRPr>
          </a:p>
          <a:p>
            <a:pPr marL="343080" indent="17640" algn="just">
              <a:lnSpc>
                <a:spcPct val="150000"/>
              </a:lnSpc>
            </a:pPr>
            <a:endParaRPr b="0" lang="es-ES" sz="2200" spc="-1" strike="noStrike">
              <a:latin typeface="Arial"/>
            </a:endParaRPr>
          </a:p>
          <a:p>
            <a:pPr marL="343080" indent="-342000" algn="just">
              <a:lnSpc>
                <a:spcPct val="150000"/>
              </a:lnSpc>
            </a:pPr>
            <a:r>
              <a:rPr b="0" lang="es-ES" sz="2200" spc="-1" strike="noStrike">
                <a:solidFill>
                  <a:srgbClr val="000000"/>
                </a:solidFill>
                <a:latin typeface="Calibri"/>
                <a:ea typeface="DejaVu Sans"/>
              </a:rPr>
              <a:t>	</a:t>
            </a:r>
            <a:r>
              <a:rPr b="0" lang="es-ES" sz="2200" spc="-1" strike="noStrike">
                <a:solidFill>
                  <a:srgbClr val="000000"/>
                </a:solidFill>
                <a:latin typeface="Calibri"/>
                <a:ea typeface="DejaVu Sans"/>
              </a:rPr>
              <a:t>Para ello, debe requerirse autorización a la División Registro Patrimonial mediante nota que consigne todos los </a:t>
            </a:r>
            <a:r>
              <a:rPr b="1" lang="es-ES" sz="2200" spc="-1" strike="noStrike">
                <a:solidFill>
                  <a:srgbClr val="000000"/>
                </a:solidFill>
                <a:latin typeface="Calibri"/>
                <a:ea typeface="DejaVu Sans"/>
              </a:rPr>
              <a:t>datos del bien </a:t>
            </a:r>
            <a:r>
              <a:rPr b="0" lang="es-ES" sz="2200" spc="-1" strike="noStrike">
                <a:solidFill>
                  <a:srgbClr val="000000"/>
                </a:solidFill>
                <a:latin typeface="Calibri"/>
                <a:ea typeface="DejaVu Sans"/>
              </a:rPr>
              <a:t>(características, Nº de identificación, estado de conservación) informando el motivo por el cual se solicita su </a:t>
            </a:r>
            <a:r>
              <a:rPr b="1" lang="es-ES" sz="2200" spc="-1" strike="noStrike">
                <a:solidFill>
                  <a:srgbClr val="000000"/>
                </a:solidFill>
                <a:latin typeface="Calibri"/>
                <a:ea typeface="DejaVu Sans"/>
              </a:rPr>
              <a:t>desafectación o baja de su inventario.</a:t>
            </a:r>
            <a:endParaRPr b="0" lang="es-ES" sz="2200" spc="-1" strike="noStrike">
              <a:latin typeface="Arial"/>
            </a:endParaRPr>
          </a:p>
          <a:p>
            <a:pPr marL="343080" indent="17640" algn="just">
              <a:lnSpc>
                <a:spcPct val="100000"/>
              </a:lnSpc>
            </a:pPr>
            <a:endParaRPr b="0" lang="es-ES" sz="2200" spc="-1" strike="noStrike">
              <a:latin typeface="Arial"/>
            </a:endParaRPr>
          </a:p>
        </p:txBody>
      </p:sp>
      <p:sp>
        <p:nvSpPr>
          <p:cNvPr id="16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 transferencias</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7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73"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En este caso la solicitud debe estar firmada por el responsable del área que tiene registrado patrimonialmente el bien a transferir. </a:t>
            </a:r>
            <a:r>
              <a:rPr b="0" lang="es-ES" sz="2200" spc="-1" strike="noStrike" u="sng">
                <a:solidFill>
                  <a:srgbClr val="000000"/>
                </a:solidFill>
                <a:uFillTx/>
                <a:latin typeface="Calibri"/>
                <a:ea typeface="DejaVu Sans"/>
              </a:rPr>
              <a:t>No se podrán movilizar bienes inventariados</a:t>
            </a:r>
            <a:r>
              <a:rPr b="0" lang="es-ES" sz="2200" spc="-1" strike="noStrike">
                <a:solidFill>
                  <a:srgbClr val="000000"/>
                </a:solidFill>
                <a:latin typeface="Calibri"/>
                <a:ea typeface="DejaVu Sans"/>
              </a:rPr>
              <a:t> sin autorización de transferencia de la División Registro Patrimonial.</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Solamente se reciben en el </a:t>
            </a:r>
            <a:r>
              <a:rPr b="0" lang="es-ES" sz="2200" spc="-1" strike="noStrike" u="sng">
                <a:solidFill>
                  <a:srgbClr val="000000"/>
                </a:solidFill>
                <a:uFillTx/>
                <a:latin typeface="Calibri"/>
                <a:ea typeface="DejaVu Sans"/>
              </a:rPr>
              <a:t>Depósito de Patrimonio</a:t>
            </a:r>
            <a:r>
              <a:rPr b="0" lang="es-ES" sz="2200" spc="-1" strike="noStrike">
                <a:solidFill>
                  <a:srgbClr val="000000"/>
                </a:solidFill>
                <a:latin typeface="Calibri"/>
                <a:ea typeface="DejaVu Sans"/>
              </a:rPr>
              <a:t> aquellos bienes muebles cuya transferencia se encuentra </a:t>
            </a:r>
            <a:r>
              <a:rPr b="0" lang="es-ES" sz="2200" spc="-1" strike="noStrike" u="sng">
                <a:solidFill>
                  <a:srgbClr val="000000"/>
                </a:solidFill>
                <a:uFillTx/>
                <a:latin typeface="Calibri"/>
                <a:ea typeface="DejaVu Sans"/>
              </a:rPr>
              <a:t>debidamente autorizada</a:t>
            </a:r>
            <a:r>
              <a:rPr b="0" lang="es-ES" sz="2200" spc="-1" strike="noStrike">
                <a:solidFill>
                  <a:srgbClr val="000000"/>
                </a:solidFill>
                <a:latin typeface="Calibri"/>
                <a:ea typeface="DejaVu Sans"/>
              </a:rPr>
              <a:t>.</a:t>
            </a:r>
            <a:endParaRPr b="0" lang="es-ES" sz="2200" spc="-1" strike="noStrike">
              <a:latin typeface="Arial"/>
            </a:endParaRPr>
          </a:p>
        </p:txBody>
      </p:sp>
      <p:sp>
        <p:nvSpPr>
          <p:cNvPr id="17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7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7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Por último, siempre atento al Reglamento (</a:t>
            </a:r>
            <a:r>
              <a:rPr b="1" lang="es-ES" sz="2200" spc="-1" strike="noStrike">
                <a:solidFill>
                  <a:srgbClr val="000000"/>
                </a:solidFill>
                <a:latin typeface="Calibri"/>
                <a:ea typeface="DejaVu Sans"/>
              </a:rPr>
              <a:t>art. 17º</a:t>
            </a:r>
            <a:r>
              <a:rPr b="0" lang="es-ES" sz="2200" spc="-1" strike="noStrike">
                <a:solidFill>
                  <a:srgbClr val="000000"/>
                </a:solidFill>
                <a:latin typeface="Calibri"/>
                <a:ea typeface="DejaVu Sans"/>
              </a:rPr>
              <a:t>), existe la posibilidad de efectuar transferencias sin cargo de bienes de uso muebles desde el Poder Judicial a otros organismos o reparticiones  del Estado Provincial.</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En estos casos, conforme lo establece la </a:t>
            </a:r>
            <a:r>
              <a:rPr b="1" lang="es-ES" sz="2200" spc="-4" strike="noStrike">
                <a:solidFill>
                  <a:srgbClr val="000000"/>
                </a:solidFill>
                <a:latin typeface="Calibri"/>
                <a:ea typeface="DejaVu Sans"/>
              </a:rPr>
              <a:t>Ley Provincial Nro. 5140 </a:t>
            </a:r>
            <a:r>
              <a:rPr b="0" lang="es-ES" sz="2200" spc="-4" strike="noStrike">
                <a:solidFill>
                  <a:srgbClr val="000000"/>
                </a:solidFill>
                <a:latin typeface="Calibri"/>
                <a:ea typeface="DejaVu Sans"/>
              </a:rPr>
              <a:t>-Ley de Contabilidad Pública- </a:t>
            </a:r>
            <a:r>
              <a:rPr b="0" lang="es-ES" sz="2200" spc="-1" strike="noStrike">
                <a:solidFill>
                  <a:srgbClr val="000000"/>
                </a:solidFill>
                <a:latin typeface="Calibri"/>
                <a:ea typeface="DejaVu Sans"/>
              </a:rPr>
              <a:t>en su art. 57º, será directamente la  División Registro Patrimonial del Poder Judicial quien efectuará la propuesta de transferencia de bienes afectados a su inventario que ya no sean de utilidad para la prestación del servicio de Justicia.</a:t>
            </a:r>
            <a:endParaRPr b="0" lang="es-ES" sz="2200" spc="-1" strike="noStrike">
              <a:latin typeface="Arial"/>
            </a:endParaRPr>
          </a:p>
        </p:txBody>
      </p:sp>
      <p:sp>
        <p:nvSpPr>
          <p:cNvPr id="17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49" dur="indefinite" restart="never" nodeType="tmRoot">
          <p:childTnLst>
            <p:seq>
              <p:cTn id="50"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9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93" name="CustomShape 3"/>
          <p:cNvSpPr/>
          <p:nvPr/>
        </p:nvSpPr>
        <p:spPr>
          <a:xfrm>
            <a:off x="650880" y="2001240"/>
            <a:ext cx="10889280" cy="4231080"/>
          </a:xfrm>
          <a:prstGeom prst="rect">
            <a:avLst/>
          </a:prstGeom>
          <a:noFill/>
          <a:ln>
            <a:noFill/>
          </a:ln>
        </p:spPr>
        <p:style>
          <a:lnRef idx="0"/>
          <a:fillRef idx="0"/>
          <a:effectRef idx="0"/>
          <a:fontRef idx="minor"/>
        </p:style>
        <p:txBody>
          <a:bodyPr lIns="90000" rIns="90000" tIns="45000" bIns="45000"/>
          <a:p>
            <a:pPr marL="349200" indent="6480" algn="just">
              <a:lnSpc>
                <a:spcPct val="150000"/>
              </a:lnSpc>
            </a:pPr>
            <a:r>
              <a:rPr b="0" lang="es-ES" sz="2200" spc="-1" strike="noStrike">
                <a:solidFill>
                  <a:srgbClr val="000000"/>
                </a:solidFill>
                <a:latin typeface="Calibri"/>
                <a:ea typeface="DejaVu Sans"/>
              </a:rPr>
              <a:t>El Superior Tribunal de Justicia aprobó por Acuerdo General </a:t>
            </a:r>
            <a:r>
              <a:rPr b="1" lang="es-ES" sz="2200" spc="-1" strike="noStrike">
                <a:solidFill>
                  <a:srgbClr val="000000"/>
                </a:solidFill>
                <a:latin typeface="Calibri"/>
                <a:ea typeface="DejaVu Sans"/>
              </a:rPr>
              <a:t>Nro. 15/20</a:t>
            </a:r>
            <a:r>
              <a:rPr b="0" lang="es-ES" sz="2200" spc="-1" strike="noStrike">
                <a:solidFill>
                  <a:srgbClr val="000000"/>
                </a:solidFill>
                <a:latin typeface="Calibri"/>
                <a:ea typeface="DejaVu Sans"/>
              </a:rPr>
              <a:t> de fecha </a:t>
            </a:r>
            <a:r>
              <a:rPr b="1" lang="es-ES" sz="2200" spc="-1" strike="noStrike">
                <a:solidFill>
                  <a:srgbClr val="000000"/>
                </a:solidFill>
                <a:latin typeface="Calibri"/>
                <a:ea typeface="DejaVu Sans"/>
              </a:rPr>
              <a:t>20.08.2020</a:t>
            </a:r>
            <a:r>
              <a:rPr b="0" lang="es-ES" sz="2200" spc="-1" strike="noStrike">
                <a:solidFill>
                  <a:srgbClr val="000000"/>
                </a:solidFill>
                <a:latin typeface="Calibri"/>
                <a:ea typeface="DejaVu Sans"/>
              </a:rPr>
              <a:t> la estructura orgánica de la </a:t>
            </a:r>
            <a:r>
              <a:rPr b="0" lang="es-ES" sz="2200" spc="-1" strike="noStrike" u="sng">
                <a:solidFill>
                  <a:srgbClr val="000000"/>
                </a:solidFill>
                <a:uFillTx/>
                <a:latin typeface="Calibri"/>
                <a:ea typeface="DejaVu Sans"/>
              </a:rPr>
              <a:t>Oficina de Compras y Asesoramiento del STJ</a:t>
            </a:r>
            <a:r>
              <a:rPr b="0" lang="es-ES" sz="2200" spc="-1" strike="noStrike">
                <a:solidFill>
                  <a:srgbClr val="000000"/>
                </a:solidFill>
                <a:latin typeface="Calibri"/>
                <a:ea typeface="DejaVu Sans"/>
              </a:rPr>
              <a:t>, cuyo organigrama incluye la </a:t>
            </a:r>
            <a:r>
              <a:rPr b="0" lang="es-ES" sz="2200" spc="-1" strike="noStrike" u="sng">
                <a:solidFill>
                  <a:srgbClr val="000000"/>
                </a:solidFill>
                <a:uFillTx/>
                <a:latin typeface="Calibri"/>
                <a:ea typeface="DejaVu Sans"/>
              </a:rPr>
              <a:t>División Registro Patrimonial</a:t>
            </a:r>
            <a:r>
              <a:rPr b="0" lang="es-ES" sz="2200" spc="-1" strike="noStrike">
                <a:solidFill>
                  <a:srgbClr val="000000"/>
                </a:solidFill>
                <a:latin typeface="Calibri"/>
                <a:ea typeface="DejaVu Sans"/>
              </a:rPr>
              <a:t> del Poder Judicial de Entre Ríos. </a:t>
            </a:r>
            <a:endParaRPr b="0" lang="es-ES" sz="2200" spc="-1" strike="noStrike">
              <a:latin typeface="Arial"/>
            </a:endParaRPr>
          </a:p>
          <a:p>
            <a:pPr marL="349200" indent="6480" algn="just">
              <a:lnSpc>
                <a:spcPct val="100000"/>
              </a:lnSpc>
            </a:pPr>
            <a:endParaRPr b="0" lang="es-ES" sz="2200" spc="-1" strike="noStrike">
              <a:latin typeface="Arial"/>
            </a:endParaRPr>
          </a:p>
          <a:p>
            <a:pPr marL="349200" indent="6480" algn="just">
              <a:lnSpc>
                <a:spcPct val="150000"/>
              </a:lnSpc>
            </a:pPr>
            <a:r>
              <a:rPr b="0" lang="es-ES" sz="2200" spc="-1" strike="noStrike">
                <a:solidFill>
                  <a:srgbClr val="000000"/>
                </a:solidFill>
                <a:latin typeface="Calibri"/>
                <a:ea typeface="DejaVu Sans"/>
              </a:rPr>
              <a:t>Por su parte, mediante Acuerdo General </a:t>
            </a:r>
            <a:r>
              <a:rPr b="1" lang="es-ES" sz="2200" spc="-1" strike="noStrike">
                <a:solidFill>
                  <a:srgbClr val="000000"/>
                </a:solidFill>
                <a:latin typeface="Calibri"/>
                <a:ea typeface="DejaVu Sans"/>
              </a:rPr>
              <a:t>Nro. 32/21</a:t>
            </a:r>
            <a:r>
              <a:rPr b="0" lang="es-ES" sz="2200" spc="-1" strike="noStrike">
                <a:solidFill>
                  <a:srgbClr val="000000"/>
                </a:solidFill>
                <a:latin typeface="Calibri"/>
                <a:ea typeface="DejaVu Sans"/>
              </a:rPr>
              <a:t> de fecha </a:t>
            </a:r>
            <a:r>
              <a:rPr b="1" lang="es-ES" sz="2200" spc="-1" strike="noStrike">
                <a:solidFill>
                  <a:srgbClr val="000000"/>
                </a:solidFill>
                <a:latin typeface="Calibri"/>
                <a:ea typeface="DejaVu Sans"/>
              </a:rPr>
              <a:t>19.10.2021 </a:t>
            </a:r>
            <a:r>
              <a:rPr b="0" lang="es-ES" sz="2200" spc="-1" strike="noStrike">
                <a:solidFill>
                  <a:srgbClr val="000000"/>
                </a:solidFill>
                <a:latin typeface="Calibri"/>
                <a:ea typeface="DejaVu Sans"/>
              </a:rPr>
              <a:t>fue aprobado el </a:t>
            </a:r>
            <a:r>
              <a:rPr b="1" lang="es-ES" sz="2200" spc="-1" strike="noStrike">
                <a:solidFill>
                  <a:srgbClr val="000000"/>
                </a:solidFill>
                <a:latin typeface="Calibri"/>
                <a:ea typeface="DejaVu Sans"/>
              </a:rPr>
              <a:t>Reglamento de Registro Patrimonial</a:t>
            </a:r>
            <a:r>
              <a:rPr b="0" lang="es-ES" sz="2200" spc="-1" strike="noStrike">
                <a:solidFill>
                  <a:srgbClr val="000000"/>
                </a:solidFill>
                <a:latin typeface="Calibri"/>
                <a:ea typeface="DejaVu Sans"/>
              </a:rPr>
              <a:t>, para gestionar de </a:t>
            </a:r>
            <a:r>
              <a:rPr b="0" lang="es-ES" sz="2200" spc="-1" strike="noStrike" u="sng">
                <a:solidFill>
                  <a:srgbClr val="000000"/>
                </a:solidFill>
                <a:uFillTx/>
                <a:latin typeface="Calibri"/>
                <a:ea typeface="DejaVu Sans"/>
              </a:rPr>
              <a:t>manera unificada</a:t>
            </a:r>
            <a:r>
              <a:rPr b="0" lang="es-ES" sz="2200" spc="-1" strike="noStrike">
                <a:solidFill>
                  <a:srgbClr val="000000"/>
                </a:solidFill>
                <a:latin typeface="Calibri"/>
                <a:ea typeface="DejaVu Sans"/>
              </a:rPr>
              <a:t> el movimiento patrimonial del Poder Judicial, garantizar un adecuado </a:t>
            </a:r>
            <a:r>
              <a:rPr b="0" lang="es-ES" sz="2200" spc="-1" strike="noStrike" u="sng">
                <a:solidFill>
                  <a:srgbClr val="000000"/>
                </a:solidFill>
                <a:uFillTx/>
                <a:latin typeface="Calibri"/>
                <a:ea typeface="DejaVu Sans"/>
              </a:rPr>
              <a:t>seguimiento de su patrimonio</a:t>
            </a:r>
            <a:r>
              <a:rPr b="0" lang="es-ES" sz="2200" spc="-1" strike="noStrike">
                <a:solidFill>
                  <a:srgbClr val="000000"/>
                </a:solidFill>
                <a:latin typeface="Calibri"/>
                <a:ea typeface="DejaVu Sans"/>
              </a:rPr>
              <a:t> y otorgar </a:t>
            </a:r>
            <a:r>
              <a:rPr b="0" lang="es-ES" sz="2200" spc="-1" strike="noStrike" u="sng">
                <a:solidFill>
                  <a:srgbClr val="000000"/>
                </a:solidFill>
                <a:uFillTx/>
                <a:latin typeface="Calibri"/>
                <a:ea typeface="DejaVu Sans"/>
              </a:rPr>
              <a:t>certeza y precisión</a:t>
            </a:r>
            <a:r>
              <a:rPr b="0" lang="es-ES" sz="2200" spc="-1" strike="noStrike">
                <a:solidFill>
                  <a:srgbClr val="000000"/>
                </a:solidFill>
                <a:latin typeface="Calibri"/>
                <a:ea typeface="DejaVu Sans"/>
              </a:rPr>
              <a:t> en las tareas diarias de su administración.</a:t>
            </a:r>
            <a:endParaRPr b="0" lang="es-ES" sz="2200" spc="-1" strike="noStrike">
              <a:latin typeface="Arial"/>
            </a:endParaRPr>
          </a:p>
        </p:txBody>
      </p:sp>
      <p:sp>
        <p:nvSpPr>
          <p:cNvPr id="9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9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División Registro Patrimonial</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8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83"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00000"/>
              </a:lnSpc>
            </a:pPr>
            <a:r>
              <a:rPr b="1" lang="es-ES" sz="2200" spc="-1" strike="noStrike">
                <a:solidFill>
                  <a:srgbClr val="000000"/>
                </a:solidFill>
                <a:latin typeface="Calibri"/>
                <a:ea typeface="DejaVu Sans"/>
              </a:rPr>
              <a:t>Préstamo de Bienes </a:t>
            </a:r>
            <a:endParaRPr b="0" lang="es-ES" sz="2200" spc="-1" strike="noStrike">
              <a:latin typeface="Arial"/>
            </a:endParaRPr>
          </a:p>
          <a:p>
            <a:pPr marL="343080" indent="17640" algn="just">
              <a:lnSpc>
                <a:spcPct val="150000"/>
              </a:lnSpc>
              <a:spcBef>
                <a:spcPts val="1199"/>
              </a:spcBef>
            </a:pPr>
            <a:r>
              <a:rPr b="0" lang="es-ES" sz="2200" spc="-1" strike="noStrike">
                <a:solidFill>
                  <a:srgbClr val="000000"/>
                </a:solidFill>
                <a:latin typeface="Calibri"/>
                <a:ea typeface="DejaVu Sans"/>
              </a:rPr>
              <a:t>Conforme Reglamento (</a:t>
            </a:r>
            <a:r>
              <a:rPr b="1" lang="es-ES" sz="2200" spc="-1" strike="noStrike">
                <a:solidFill>
                  <a:srgbClr val="000000"/>
                </a:solidFill>
                <a:latin typeface="Calibri"/>
                <a:ea typeface="DejaVu Sans"/>
              </a:rPr>
              <a:t>art. 18º</a:t>
            </a:r>
            <a:r>
              <a:rPr b="0" lang="es-ES" sz="2200" spc="-1" strike="noStrike">
                <a:solidFill>
                  <a:srgbClr val="000000"/>
                </a:solidFill>
                <a:latin typeface="Calibri"/>
                <a:ea typeface="DejaVu Sans"/>
              </a:rPr>
              <a:t>), el préstamo de un bien inventariable entre dependencias del Poder Judicial deberá confeccionarse en recibo por triplicado, con los siguientes datos:</a:t>
            </a:r>
            <a:endParaRPr b="0" lang="es-ES" sz="2200" spc="-1" strike="noStrike">
              <a:latin typeface="Arial"/>
            </a:endParaRPr>
          </a:p>
          <a:p>
            <a:pPr marL="630360" indent="-268920">
              <a:lnSpc>
                <a:spcPct val="100000"/>
              </a:lnSpc>
              <a:spcBef>
                <a:spcPts val="1199"/>
              </a:spcBef>
              <a:buClr>
                <a:srgbClr val="000000"/>
              </a:buClr>
              <a:buFont typeface="Arial"/>
              <a:buChar char="•"/>
            </a:pPr>
            <a:r>
              <a:rPr b="0" lang="es-ES" sz="2200" spc="-1" strike="noStrike">
                <a:solidFill>
                  <a:srgbClr val="000000"/>
                </a:solidFill>
                <a:latin typeface="Calibri"/>
                <a:ea typeface="DejaVu Sans"/>
              </a:rPr>
              <a:t>Responsables de las áreas intervinientes</a:t>
            </a:r>
            <a:endParaRPr b="0" lang="es-ES" sz="2200" spc="-1" strike="noStrike">
              <a:latin typeface="Arial"/>
            </a:endParaRPr>
          </a:p>
          <a:p>
            <a:pPr marL="630360" indent="-268920">
              <a:lnSpc>
                <a:spcPct val="100000"/>
              </a:lnSpc>
              <a:spcBef>
                <a:spcPts val="799"/>
              </a:spcBef>
              <a:buClr>
                <a:srgbClr val="000000"/>
              </a:buClr>
              <a:buFont typeface="Arial"/>
              <a:buChar char="•"/>
            </a:pPr>
            <a:r>
              <a:rPr b="0" lang="es-ES" sz="2200" spc="-1" strike="noStrike">
                <a:solidFill>
                  <a:srgbClr val="000000"/>
                </a:solidFill>
                <a:latin typeface="Calibri"/>
                <a:ea typeface="DejaVu Sans"/>
              </a:rPr>
              <a:t>Plazo estimado del préstamo del bien</a:t>
            </a:r>
            <a:endParaRPr b="0" lang="es-ES" sz="2200" spc="-1" strike="noStrike">
              <a:latin typeface="Arial"/>
            </a:endParaRPr>
          </a:p>
          <a:p>
            <a:pPr marL="630360" indent="-268920">
              <a:lnSpc>
                <a:spcPct val="100000"/>
              </a:lnSpc>
              <a:spcBef>
                <a:spcPts val="799"/>
              </a:spcBef>
              <a:buClr>
                <a:srgbClr val="000000"/>
              </a:buClr>
              <a:buFont typeface="Arial"/>
              <a:buChar char="•"/>
            </a:pPr>
            <a:r>
              <a:rPr b="0" lang="es-ES" sz="2200" spc="-1" strike="noStrike">
                <a:solidFill>
                  <a:srgbClr val="000000"/>
                </a:solidFill>
                <a:latin typeface="Calibri"/>
                <a:ea typeface="DejaVu Sans"/>
              </a:rPr>
              <a:t>Nro. de inventario del bien prestado</a:t>
            </a:r>
            <a:endParaRPr b="0" lang="es-ES" sz="2200" spc="-1" strike="noStrike">
              <a:latin typeface="Arial"/>
            </a:endParaRPr>
          </a:p>
          <a:p>
            <a:pPr marL="630360" indent="-268920">
              <a:lnSpc>
                <a:spcPct val="100000"/>
              </a:lnSpc>
              <a:spcBef>
                <a:spcPts val="799"/>
              </a:spcBef>
              <a:buClr>
                <a:srgbClr val="000000"/>
              </a:buClr>
              <a:buFont typeface="Arial"/>
              <a:buChar char="•"/>
            </a:pPr>
            <a:r>
              <a:rPr b="0" lang="es-ES" sz="2200" spc="-1" strike="noStrike">
                <a:solidFill>
                  <a:srgbClr val="000000"/>
                </a:solidFill>
                <a:latin typeface="Calibri"/>
                <a:ea typeface="DejaVu Sans"/>
              </a:rPr>
              <a:t>Descripción del bien</a:t>
            </a:r>
            <a:endParaRPr b="0" lang="es-ES" sz="2200" spc="-1" strike="noStrike">
              <a:latin typeface="Arial"/>
            </a:endParaRPr>
          </a:p>
          <a:p>
            <a:pPr marL="630360" indent="-268920">
              <a:lnSpc>
                <a:spcPct val="100000"/>
              </a:lnSpc>
              <a:spcBef>
                <a:spcPts val="799"/>
              </a:spcBef>
              <a:buClr>
                <a:srgbClr val="000000"/>
              </a:buClr>
              <a:buFont typeface="Arial"/>
              <a:buChar char="•"/>
            </a:pPr>
            <a:r>
              <a:rPr b="0" lang="es-ES" sz="2200" spc="-1" strike="noStrike">
                <a:solidFill>
                  <a:srgbClr val="000000"/>
                </a:solidFill>
                <a:latin typeface="Calibri"/>
                <a:ea typeface="DejaVu Sans"/>
              </a:rPr>
              <a:t>Motivo del Préstamo</a:t>
            </a:r>
            <a:endParaRPr b="0" lang="es-ES" sz="2200" spc="-1" strike="noStrike">
              <a:latin typeface="Arial"/>
            </a:endParaRPr>
          </a:p>
          <a:p>
            <a:pPr marL="343080" indent="-342000">
              <a:lnSpc>
                <a:spcPct val="100000"/>
              </a:lnSpc>
              <a:spcBef>
                <a:spcPts val="799"/>
              </a:spcBef>
            </a:pPr>
            <a:endParaRPr b="0" lang="es-ES" sz="2200" spc="-1" strike="noStrike">
              <a:latin typeface="Arial"/>
            </a:endParaRPr>
          </a:p>
        </p:txBody>
      </p:sp>
      <p:sp>
        <p:nvSpPr>
          <p:cNvPr id="18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51" dur="indefinite" restart="never" nodeType="tmRoot">
          <p:childTnLst>
            <p:seq>
              <p:cTn id="52"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8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8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spcBef>
                <a:spcPts val="1800"/>
              </a:spcBef>
            </a:pPr>
            <a:r>
              <a:rPr b="0" lang="es-ES" sz="2200" spc="-1" strike="noStrike">
                <a:solidFill>
                  <a:srgbClr val="000000"/>
                </a:solidFill>
                <a:latin typeface="Calibri"/>
                <a:ea typeface="DejaVu Sans"/>
              </a:rPr>
              <a:t>Cada una de las copias de los recibos se distribuirán de la siguiente manera:</a:t>
            </a:r>
            <a:endParaRPr b="0" lang="es-ES" sz="2200" spc="-1" strike="noStrike">
              <a:latin typeface="Arial"/>
            </a:endParaRPr>
          </a:p>
          <a:p>
            <a:pPr marL="343080" indent="17640" algn="just">
              <a:lnSpc>
                <a:spcPct val="100000"/>
              </a:lnSpc>
            </a:pPr>
            <a:endParaRPr b="0" lang="es-ES" sz="2200" spc="-1" strike="noStrike">
              <a:latin typeface="Arial"/>
            </a:endParaRPr>
          </a:p>
          <a:p>
            <a:pPr marL="685800" indent="-342000" algn="just">
              <a:lnSpc>
                <a:spcPct val="100000"/>
              </a:lnSpc>
              <a:spcBef>
                <a:spcPts val="799"/>
              </a:spcBef>
              <a:buClr>
                <a:srgbClr val="000000"/>
              </a:buClr>
              <a:buFont typeface="Arial"/>
              <a:buChar char="•"/>
            </a:pPr>
            <a:r>
              <a:rPr b="0" lang="es-ES" sz="2200" spc="-1" strike="noStrike">
                <a:solidFill>
                  <a:srgbClr val="000000"/>
                </a:solidFill>
                <a:latin typeface="Calibri"/>
                <a:ea typeface="DejaVu Sans"/>
              </a:rPr>
              <a:t>Original para el responsable del organismo que otorga en préstamo el bien</a:t>
            </a:r>
            <a:endParaRPr b="0" lang="es-ES" sz="2200" spc="-1" strike="noStrike">
              <a:latin typeface="Arial"/>
            </a:endParaRPr>
          </a:p>
          <a:p>
            <a:pPr marL="685800" indent="-342000" algn="just">
              <a:lnSpc>
                <a:spcPct val="100000"/>
              </a:lnSpc>
              <a:spcBef>
                <a:spcPts val="799"/>
              </a:spcBef>
              <a:buClr>
                <a:srgbClr val="000000"/>
              </a:buClr>
              <a:buFont typeface="Arial"/>
              <a:buChar char="•"/>
            </a:pPr>
            <a:r>
              <a:rPr b="0" lang="es-ES" sz="2200" spc="-1" strike="noStrike">
                <a:solidFill>
                  <a:srgbClr val="000000"/>
                </a:solidFill>
                <a:latin typeface="Calibri"/>
                <a:ea typeface="DejaVu Sans"/>
              </a:rPr>
              <a:t>Duplicado para el responsable del organismo que recibe en préstamo el bien </a:t>
            </a:r>
            <a:endParaRPr b="0" lang="es-ES" sz="2200" spc="-1" strike="noStrike">
              <a:latin typeface="Arial"/>
            </a:endParaRPr>
          </a:p>
          <a:p>
            <a:pPr marL="685800" indent="-342000" algn="just">
              <a:lnSpc>
                <a:spcPct val="100000"/>
              </a:lnSpc>
              <a:spcBef>
                <a:spcPts val="799"/>
              </a:spcBef>
              <a:buClr>
                <a:srgbClr val="000000"/>
              </a:buClr>
              <a:buFont typeface="Arial"/>
              <a:buChar char="•"/>
            </a:pPr>
            <a:r>
              <a:rPr b="0" lang="es-ES" sz="2200" spc="-1" strike="noStrike">
                <a:solidFill>
                  <a:srgbClr val="000000"/>
                </a:solidFill>
                <a:latin typeface="Calibri"/>
                <a:ea typeface="DejaVu Sans"/>
              </a:rPr>
              <a:t>Triplicado para la División Registro Patrimonial (para conocimiento y registro)</a:t>
            </a:r>
            <a:endParaRPr b="0" lang="es-ES" sz="2200" spc="-1" strike="noStrike">
              <a:latin typeface="Arial"/>
            </a:endParaRPr>
          </a:p>
          <a:p>
            <a:pPr marL="343080" algn="just">
              <a:lnSpc>
                <a:spcPct val="100000"/>
              </a:lnSpc>
            </a:pPr>
            <a:endParaRPr b="0" lang="es-ES" sz="2200" spc="-1" strike="noStrike">
              <a:latin typeface="Arial"/>
            </a:endParaRPr>
          </a:p>
          <a:p>
            <a:pPr marL="343080" algn="just">
              <a:lnSpc>
                <a:spcPct val="150000"/>
              </a:lnSpc>
            </a:pPr>
            <a:r>
              <a:rPr b="0" lang="es-ES" sz="2200" spc="-1" strike="noStrike">
                <a:solidFill>
                  <a:srgbClr val="000000"/>
                </a:solidFill>
                <a:latin typeface="Calibri"/>
                <a:ea typeface="DejaVu Sans"/>
              </a:rPr>
              <a:t>En el caso de préstamos, la División Registro Patrimonial tendrá a cargo el control del plazo del préstamo y el cumplimiento de las cláusulas emergentes del mismo.</a:t>
            </a:r>
            <a:endParaRPr b="0" lang="es-ES" sz="2200" spc="-1" strike="noStrike">
              <a:latin typeface="Arial"/>
            </a:endParaRPr>
          </a:p>
        </p:txBody>
      </p:sp>
      <p:sp>
        <p:nvSpPr>
          <p:cNvPr id="18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53" dur="indefinite" restart="never" nodeType="tmRoot">
          <p:childTnLst>
            <p:seq>
              <p:cTn id="54"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9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93"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00000"/>
              </a:lnSpc>
            </a:pPr>
            <a:r>
              <a:rPr b="1" lang="es-ES" sz="2200" spc="-1" strike="noStrike">
                <a:solidFill>
                  <a:srgbClr val="000000"/>
                </a:solidFill>
                <a:latin typeface="Calibri"/>
                <a:ea typeface="DejaVu Sans"/>
              </a:rPr>
              <a:t>Reparaciones </a:t>
            </a:r>
            <a:endParaRPr b="0" lang="es-ES" sz="2200" spc="-1" strike="noStrike">
              <a:latin typeface="Arial"/>
            </a:endParaRPr>
          </a:p>
          <a:p>
            <a:pPr marL="343080" indent="17640" algn="just">
              <a:lnSpc>
                <a:spcPct val="150000"/>
              </a:lnSpc>
              <a:spcBef>
                <a:spcPts val="1199"/>
              </a:spcBef>
            </a:pPr>
            <a:r>
              <a:rPr b="0" lang="es-ES" sz="2200" spc="-1" strike="noStrike">
                <a:solidFill>
                  <a:srgbClr val="000000"/>
                </a:solidFill>
                <a:latin typeface="Calibri"/>
                <a:ea typeface="DejaVu Sans"/>
              </a:rPr>
              <a:t>Atento el Reglamento (</a:t>
            </a:r>
            <a:r>
              <a:rPr b="1" lang="es-ES" sz="2200" spc="-1" strike="noStrike">
                <a:solidFill>
                  <a:srgbClr val="000000"/>
                </a:solidFill>
                <a:latin typeface="Calibri"/>
                <a:ea typeface="DejaVu Sans"/>
              </a:rPr>
              <a:t>art. 19º</a:t>
            </a:r>
            <a:r>
              <a:rPr b="0" lang="es-ES" sz="2200" spc="-1" strike="noStrike">
                <a:solidFill>
                  <a:srgbClr val="000000"/>
                </a:solidFill>
                <a:latin typeface="Calibri"/>
                <a:ea typeface="DejaVu Sans"/>
              </a:rPr>
              <a:t>), la entrega de bienes para su reparación serán tramitadas mediante nota dirigida a la Oficina de Compras y Asesoramiento del STJ, que contenga:</a:t>
            </a:r>
            <a:endParaRPr b="0" lang="es-ES" sz="2200" spc="-1" strike="noStrike">
              <a:latin typeface="Arial"/>
            </a:endParaRPr>
          </a:p>
          <a:p>
            <a:pPr marL="685800" indent="-342000" algn="just">
              <a:lnSpc>
                <a:spcPct val="150000"/>
              </a:lnSpc>
              <a:buClr>
                <a:srgbClr val="000000"/>
              </a:buClr>
              <a:buFont typeface="Arial"/>
              <a:buChar char="•"/>
            </a:pPr>
            <a:r>
              <a:rPr b="0" lang="es-ES" sz="2200" spc="-1" strike="noStrike">
                <a:solidFill>
                  <a:srgbClr val="000000"/>
                </a:solidFill>
                <a:latin typeface="Calibri"/>
                <a:ea typeface="DejaVu Sans"/>
              </a:rPr>
              <a:t>Número de inventario.</a:t>
            </a:r>
            <a:endParaRPr b="0" lang="es-ES" sz="2200" spc="-1" strike="noStrike">
              <a:latin typeface="Arial"/>
            </a:endParaRPr>
          </a:p>
          <a:p>
            <a:pPr marL="685800" indent="-342000" algn="just">
              <a:lnSpc>
                <a:spcPct val="150000"/>
              </a:lnSpc>
              <a:buClr>
                <a:srgbClr val="000000"/>
              </a:buClr>
              <a:buFont typeface="Arial"/>
              <a:buChar char="•"/>
            </a:pPr>
            <a:r>
              <a:rPr b="0" lang="es-ES" sz="2200" spc="-1" strike="noStrike">
                <a:solidFill>
                  <a:srgbClr val="000000"/>
                </a:solidFill>
                <a:latin typeface="Calibri"/>
                <a:ea typeface="DejaVu Sans"/>
              </a:rPr>
              <a:t>Fecha de ingreso del bien al organismo que lo tiene asignado.</a:t>
            </a:r>
            <a:endParaRPr b="0" lang="es-ES" sz="2200" spc="-1" strike="noStrike">
              <a:latin typeface="Arial"/>
            </a:endParaRPr>
          </a:p>
          <a:p>
            <a:pPr marL="685800" indent="-342000" algn="just">
              <a:lnSpc>
                <a:spcPct val="100000"/>
              </a:lnSpc>
              <a:spcBef>
                <a:spcPts val="1199"/>
              </a:spcBef>
              <a:buClr>
                <a:srgbClr val="000000"/>
              </a:buClr>
              <a:buFont typeface="Arial"/>
              <a:buChar char="•"/>
            </a:pPr>
            <a:r>
              <a:rPr b="0" lang="es-ES" sz="2200" spc="-1" strike="noStrike">
                <a:solidFill>
                  <a:srgbClr val="000000"/>
                </a:solidFill>
                <a:latin typeface="Calibri"/>
                <a:ea typeface="DejaVu Sans"/>
              </a:rPr>
              <a:t>Número de orden de compra si tuviera o, en su caso, número de resolución de adjudicación de dicho bien.</a:t>
            </a:r>
            <a:endParaRPr b="0" lang="es-ES" sz="2200" spc="-1" strike="noStrike">
              <a:latin typeface="Arial"/>
            </a:endParaRPr>
          </a:p>
          <a:p>
            <a:pPr marL="685800" indent="-342000" algn="just">
              <a:lnSpc>
                <a:spcPct val="150000"/>
              </a:lnSpc>
              <a:spcBef>
                <a:spcPts val="601"/>
              </a:spcBef>
              <a:buClr>
                <a:srgbClr val="000000"/>
              </a:buClr>
              <a:buFont typeface="Arial"/>
              <a:buChar char="•"/>
            </a:pPr>
            <a:r>
              <a:rPr b="0" lang="es-ES" sz="2200" spc="-1" strike="noStrike">
                <a:solidFill>
                  <a:srgbClr val="000000"/>
                </a:solidFill>
                <a:latin typeface="Calibri"/>
                <a:ea typeface="DejaVu Sans"/>
              </a:rPr>
              <a:t>Descripción de la reparación interesada.</a:t>
            </a:r>
            <a:endParaRPr b="0" lang="es-ES" sz="2200" spc="-1" strike="noStrike">
              <a:latin typeface="Arial"/>
            </a:endParaRPr>
          </a:p>
        </p:txBody>
      </p:sp>
      <p:sp>
        <p:nvSpPr>
          <p:cNvPr id="19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 reparaciones</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55" dur="indefinite" restart="never" nodeType="tmRoot">
          <p:childTnLst>
            <p:seq>
              <p:cTn id="56"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27360" y="-15408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9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9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Una vez recibida la nota correspondiente, la Oficina de Compras y Asesoramiento del STJ se comunicará con el organismo solicitante de la reparación a fin de informarle el procedimiento a seguir.</a:t>
            </a:r>
            <a:endParaRPr b="0" lang="es-ES" sz="2200" spc="-1" strike="noStrike">
              <a:latin typeface="Arial"/>
            </a:endParaRPr>
          </a:p>
          <a:p>
            <a:pPr marL="685800" indent="-342000" algn="just">
              <a:lnSpc>
                <a:spcPct val="150000"/>
              </a:lnSpc>
              <a:spcBef>
                <a:spcPts val="1199"/>
              </a:spcBef>
              <a:buClr>
                <a:srgbClr val="000000"/>
              </a:buClr>
              <a:buFont typeface="Arial"/>
              <a:buChar char="•"/>
            </a:pPr>
            <a:r>
              <a:rPr b="0" lang="es-ES" sz="2200" spc="-1" strike="noStrike">
                <a:solidFill>
                  <a:srgbClr val="000000"/>
                </a:solidFill>
                <a:latin typeface="Calibri"/>
                <a:ea typeface="DejaVu Sans"/>
              </a:rPr>
              <a:t>Si se trata de un bien en garantía, la reparación se encargará a la empresa proveedora.</a:t>
            </a:r>
            <a:endParaRPr b="0" lang="es-ES" sz="2200" spc="-1" strike="noStrike">
              <a:latin typeface="Arial"/>
            </a:endParaRPr>
          </a:p>
          <a:p>
            <a:pPr marL="685800" indent="-342000" algn="just">
              <a:lnSpc>
                <a:spcPct val="150000"/>
              </a:lnSpc>
              <a:spcBef>
                <a:spcPts val="1199"/>
              </a:spcBef>
              <a:buClr>
                <a:srgbClr val="000000"/>
              </a:buClr>
              <a:buFont typeface="Arial"/>
              <a:buChar char="•"/>
            </a:pPr>
            <a:r>
              <a:rPr b="0" lang="es-ES" sz="2200" spc="-1" strike="noStrike">
                <a:solidFill>
                  <a:srgbClr val="000000"/>
                </a:solidFill>
                <a:latin typeface="Calibri"/>
                <a:ea typeface="DejaVu Sans"/>
              </a:rPr>
              <a:t>Si se trata de un bien que no cuenta con garantía, la Oficina de Compras y Asesoramiento del STJ definirá la oportunidad, modo y condiciones de su reparación</a:t>
            </a:r>
            <a:endParaRPr b="0" lang="es-ES" sz="2200" spc="-1" strike="noStrike">
              <a:latin typeface="Arial"/>
            </a:endParaRPr>
          </a:p>
          <a:p>
            <a:pPr marL="343080" algn="just">
              <a:lnSpc>
                <a:spcPct val="150000"/>
              </a:lnSpc>
              <a:spcBef>
                <a:spcPts val="1199"/>
              </a:spcBef>
            </a:pPr>
            <a:r>
              <a:rPr b="0" lang="es-ES" sz="2200" spc="-1" strike="noStrike">
                <a:solidFill>
                  <a:srgbClr val="000000"/>
                </a:solidFill>
                <a:latin typeface="Calibri"/>
                <a:ea typeface="DejaVu Sans"/>
              </a:rPr>
              <a:t>El traslado del bien para reparación siempre será a cargo de la División Registro Patrimonial</a:t>
            </a:r>
            <a:endParaRPr b="0" lang="es-ES" sz="2200" spc="-1" strike="noStrike">
              <a:latin typeface="Arial"/>
            </a:endParaRPr>
          </a:p>
        </p:txBody>
      </p:sp>
      <p:sp>
        <p:nvSpPr>
          <p:cNvPr id="19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 reparaciones</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57" dur="indefinite" restart="never" nodeType="tmRoot">
          <p:childTnLst>
            <p:seq>
              <p:cTn id="58"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02" name="CustomShape 2"/>
          <p:cNvSpPr/>
          <p:nvPr/>
        </p:nvSpPr>
        <p:spPr>
          <a:xfrm>
            <a:off x="484560" y="39312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203"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00000"/>
              </a:lnSpc>
            </a:pPr>
            <a:r>
              <a:rPr b="1" lang="es-ES" sz="2200" spc="-1" strike="noStrike">
                <a:solidFill>
                  <a:srgbClr val="000000"/>
                </a:solidFill>
                <a:latin typeface="Calibri"/>
                <a:ea typeface="DejaVu Sans"/>
              </a:rPr>
              <a:t>Desafectación/baja de Bienes </a:t>
            </a:r>
            <a:endParaRPr b="0" lang="es-ES" sz="2200" spc="-1" strike="noStrike">
              <a:latin typeface="Arial"/>
            </a:endParaRPr>
          </a:p>
          <a:p>
            <a:pPr marL="343080" indent="17640" algn="just">
              <a:lnSpc>
                <a:spcPct val="150000"/>
              </a:lnSpc>
              <a:spcBef>
                <a:spcPts val="1199"/>
              </a:spcBef>
            </a:pPr>
            <a:r>
              <a:rPr b="0" lang="es-ES" sz="2200" spc="-1" strike="noStrike">
                <a:solidFill>
                  <a:srgbClr val="000000"/>
                </a:solidFill>
                <a:latin typeface="Calibri"/>
                <a:ea typeface="DejaVu Sans"/>
              </a:rPr>
              <a:t>Conforme Reglamento (</a:t>
            </a:r>
            <a:r>
              <a:rPr b="1" lang="es-ES" sz="2200" spc="-1" strike="noStrike">
                <a:solidFill>
                  <a:srgbClr val="000000"/>
                </a:solidFill>
                <a:latin typeface="Calibri"/>
                <a:ea typeface="DejaVu Sans"/>
              </a:rPr>
              <a:t>art. 20º</a:t>
            </a:r>
            <a:r>
              <a:rPr b="0" lang="es-ES" sz="2200" spc="-1" strike="noStrike">
                <a:solidFill>
                  <a:srgbClr val="000000"/>
                </a:solidFill>
                <a:latin typeface="Calibri"/>
                <a:ea typeface="DejaVu Sans"/>
              </a:rPr>
              <a:t>), la </a:t>
            </a:r>
            <a:r>
              <a:rPr b="0" lang="es-ES" sz="2200" spc="-1" strike="noStrike" u="sng">
                <a:solidFill>
                  <a:srgbClr val="000000"/>
                </a:solidFill>
                <a:uFillTx/>
                <a:latin typeface="Calibri"/>
                <a:ea typeface="DejaVu Sans"/>
              </a:rPr>
              <a:t>baja de bienes de uso muebles</a:t>
            </a:r>
            <a:r>
              <a:rPr b="0" lang="es-ES" sz="2200" spc="-1" strike="noStrike">
                <a:solidFill>
                  <a:srgbClr val="000000"/>
                </a:solidFill>
                <a:latin typeface="Calibri"/>
                <a:ea typeface="DejaVu Sans"/>
              </a:rPr>
              <a:t> es la operación por la cual se descargan los bienes del inventario y del patrimonio del Poder Judicial, siempre mediante resolución pertinente de la División Registro Patrimonial.</a:t>
            </a:r>
            <a:endParaRPr b="0" lang="es-ES" sz="2200" spc="-1" strike="noStrike">
              <a:latin typeface="Arial"/>
            </a:endParaRPr>
          </a:p>
          <a:p>
            <a:pPr marL="343080" indent="17640" algn="just">
              <a:lnSpc>
                <a:spcPct val="150000"/>
              </a:lnSpc>
              <a:spcBef>
                <a:spcPts val="1199"/>
              </a:spcBef>
            </a:pPr>
            <a:r>
              <a:rPr b="0" lang="es-ES" sz="2200" spc="-1" strike="noStrike">
                <a:solidFill>
                  <a:srgbClr val="000000"/>
                </a:solidFill>
                <a:latin typeface="Calibri"/>
                <a:ea typeface="DejaVu Sans"/>
              </a:rPr>
              <a:t>La solicitud de desafectación/baja en inventario se efectúa cuando el bien es </a:t>
            </a:r>
            <a:r>
              <a:rPr b="1" lang="es-ES" sz="2200" spc="-1" strike="noStrike">
                <a:solidFill>
                  <a:srgbClr val="000000"/>
                </a:solidFill>
                <a:latin typeface="Calibri"/>
                <a:ea typeface="DejaVu Sans"/>
              </a:rPr>
              <a:t>inservible</a:t>
            </a:r>
            <a:r>
              <a:rPr b="0" lang="es-ES" sz="2200" spc="-1" strike="noStrike">
                <a:solidFill>
                  <a:srgbClr val="000000"/>
                </a:solidFill>
                <a:latin typeface="Calibri"/>
                <a:ea typeface="DejaVu Sans"/>
              </a:rPr>
              <a:t> o </a:t>
            </a:r>
            <a:r>
              <a:rPr b="1" lang="es-ES" sz="2200" spc="-1" strike="noStrike">
                <a:solidFill>
                  <a:srgbClr val="000000"/>
                </a:solidFill>
                <a:latin typeface="Calibri"/>
                <a:ea typeface="DejaVu Sans"/>
              </a:rPr>
              <a:t>está fuera de uso</a:t>
            </a:r>
            <a:r>
              <a:rPr b="0" lang="es-ES" sz="2200" spc="-1" strike="noStrike">
                <a:solidFill>
                  <a:srgbClr val="000000"/>
                </a:solidFill>
                <a:latin typeface="Calibri"/>
                <a:ea typeface="DejaVu Sans"/>
              </a:rPr>
              <a:t>,  previa aprobación de la oficina de Compras y Asesoramiento del STJ.</a:t>
            </a:r>
            <a:endParaRPr b="0" lang="es-ES" sz="2200" spc="-1" strike="noStrike">
              <a:latin typeface="Arial"/>
            </a:endParaRPr>
          </a:p>
        </p:txBody>
      </p:sp>
      <p:sp>
        <p:nvSpPr>
          <p:cNvPr id="20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5" name="CustomShape 5"/>
          <p:cNvSpPr/>
          <p:nvPr/>
        </p:nvSpPr>
        <p:spPr>
          <a:xfrm>
            <a:off x="804600" y="131292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 para desafectación/baja</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59" dur="indefinite" restart="never" nodeType="tmRoot">
          <p:childTnLst>
            <p:seq>
              <p:cTn id="60" dur="indefinite" nodeType="mainSeq"/>
              <p:prevCondLst>
                <p:cond delay="0" evt="onPrev">
                  <p:tgtEl>
                    <p:sldTgt/>
                  </p:tgtEl>
                </p:cond>
              </p:prevCondLst>
              <p:nextCondLst>
                <p:cond delay="0" evt="onNext">
                  <p:tgtEl>
                    <p:sldTgt/>
                  </p:tgtEl>
                </p:cond>
              </p:nextCondLst>
            </p:seq>
          </p:childTnLst>
        </p:cTn>
      </p:par>
    </p:tnLst>
  </p:timing>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0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208" name="CustomShape 3"/>
          <p:cNvSpPr/>
          <p:nvPr/>
        </p:nvSpPr>
        <p:spPr>
          <a:xfrm>
            <a:off x="650880" y="210600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spcBef>
                <a:spcPts val="1199"/>
              </a:spcBef>
            </a:pPr>
            <a:r>
              <a:rPr b="0" lang="es-ES" sz="2200" spc="-1" strike="noStrike">
                <a:solidFill>
                  <a:srgbClr val="000000"/>
                </a:solidFill>
                <a:latin typeface="Calibri"/>
                <a:ea typeface="DejaVu Sans"/>
              </a:rPr>
              <a:t>Según Reglamento (</a:t>
            </a:r>
            <a:r>
              <a:rPr b="1" lang="es-ES" sz="2200" spc="-1" strike="noStrike">
                <a:solidFill>
                  <a:srgbClr val="000000"/>
                </a:solidFill>
                <a:latin typeface="Calibri"/>
                <a:ea typeface="DejaVu Sans"/>
              </a:rPr>
              <a:t>art. 21º</a:t>
            </a:r>
            <a:r>
              <a:rPr b="0" lang="es-ES" sz="2200" spc="-1" strike="noStrike">
                <a:solidFill>
                  <a:srgbClr val="000000"/>
                </a:solidFill>
                <a:latin typeface="Calibri"/>
                <a:ea typeface="DejaVu Sans"/>
              </a:rPr>
              <a:t>), existen diferentes tipos de bajas de bienes inventariables:</a:t>
            </a:r>
            <a:endParaRPr b="0" lang="es-ES" sz="2200" spc="-1" strike="noStrike">
              <a:latin typeface="Arial"/>
            </a:endParaRPr>
          </a:p>
          <a:p>
            <a:pPr marL="343080" indent="17640" algn="just">
              <a:lnSpc>
                <a:spcPct val="100000"/>
              </a:lnSpc>
            </a:pPr>
            <a:endParaRPr b="0" lang="es-ES" sz="2200" spc="-1" strike="noStrike">
              <a:latin typeface="Arial"/>
            </a:endParaRPr>
          </a:p>
          <a:p>
            <a:pPr marL="685800" indent="-342000" algn="just">
              <a:lnSpc>
                <a:spcPct val="150000"/>
              </a:lnSpc>
              <a:buClr>
                <a:srgbClr val="000000"/>
              </a:buClr>
              <a:buFont typeface="Arial"/>
              <a:buChar char="•"/>
            </a:pPr>
            <a:r>
              <a:rPr b="1" lang="es-ES" sz="2200" spc="-1" strike="noStrike">
                <a:solidFill>
                  <a:srgbClr val="000000"/>
                </a:solidFill>
                <a:latin typeface="Calibri"/>
                <a:ea typeface="DejaVu Sans"/>
              </a:rPr>
              <a:t>Bajas por fuera de uso</a:t>
            </a:r>
            <a:r>
              <a:rPr b="0" lang="es-ES" sz="2200" spc="-1" strike="noStrike">
                <a:solidFill>
                  <a:srgbClr val="000000"/>
                </a:solidFill>
                <a:latin typeface="Calibri"/>
                <a:ea typeface="DejaVu Sans"/>
              </a:rPr>
              <a:t>: tendrán lugar respecto de aquellos bienes muebles que hayan dejado de tener la utilidad para la que fueron adquiridos.</a:t>
            </a:r>
            <a:endParaRPr b="0" lang="es-ES" sz="2200" spc="-1" strike="noStrike">
              <a:latin typeface="Arial"/>
            </a:endParaRPr>
          </a:p>
          <a:p>
            <a:pPr marL="685800" indent="-342000" algn="just">
              <a:lnSpc>
                <a:spcPct val="150000"/>
              </a:lnSpc>
              <a:buClr>
                <a:srgbClr val="000000"/>
              </a:buClr>
              <a:buFont typeface="Arial"/>
              <a:buChar char="•"/>
            </a:pPr>
            <a:r>
              <a:rPr b="1" lang="es-ES" sz="2200" spc="-1" strike="noStrike">
                <a:solidFill>
                  <a:srgbClr val="000000"/>
                </a:solidFill>
                <a:latin typeface="Calibri"/>
                <a:ea typeface="DejaVu Sans"/>
              </a:rPr>
              <a:t>Bajas por desactualización u obsolescencia </a:t>
            </a:r>
            <a:r>
              <a:rPr b="0" lang="es-ES" sz="2200" spc="-1" strike="noStrike">
                <a:solidFill>
                  <a:srgbClr val="000000"/>
                </a:solidFill>
                <a:latin typeface="Calibri"/>
                <a:ea typeface="DejaVu Sans"/>
              </a:rPr>
              <a:t>(equipos informáticos son el caso típico).</a:t>
            </a:r>
            <a:endParaRPr b="0" lang="es-ES" sz="2200" spc="-1" strike="noStrike">
              <a:latin typeface="Arial"/>
            </a:endParaRPr>
          </a:p>
          <a:p>
            <a:pPr marL="685800" indent="-342000" algn="just">
              <a:lnSpc>
                <a:spcPct val="150000"/>
              </a:lnSpc>
              <a:buClr>
                <a:srgbClr val="000000"/>
              </a:buClr>
              <a:buFont typeface="Arial"/>
              <a:buChar char="•"/>
            </a:pPr>
            <a:r>
              <a:rPr b="1" lang="es-ES" sz="2200" spc="-1" strike="noStrike">
                <a:solidFill>
                  <a:srgbClr val="000000"/>
                </a:solidFill>
                <a:latin typeface="Calibri"/>
                <a:ea typeface="DejaVu Sans"/>
              </a:rPr>
              <a:t>Bajas por rotura o avería</a:t>
            </a:r>
            <a:r>
              <a:rPr b="0" lang="es-ES" sz="2200" spc="-1" strike="noStrike">
                <a:solidFill>
                  <a:srgbClr val="000000"/>
                </a:solidFill>
                <a:latin typeface="Calibri"/>
                <a:ea typeface="DejaVu Sans"/>
              </a:rPr>
              <a:t>: cuando la reparación sea muy onerosa o no se justifique.</a:t>
            </a:r>
            <a:endParaRPr b="0" lang="es-ES" sz="2200" spc="-1" strike="noStrike">
              <a:latin typeface="Arial"/>
            </a:endParaRPr>
          </a:p>
          <a:p>
            <a:pPr marL="685800" indent="-342000" algn="just">
              <a:lnSpc>
                <a:spcPct val="150000"/>
              </a:lnSpc>
              <a:buClr>
                <a:srgbClr val="000000"/>
              </a:buClr>
              <a:buFont typeface="Arial"/>
              <a:buChar char="•"/>
            </a:pPr>
            <a:r>
              <a:rPr b="1" lang="es-ES" sz="2200" spc="-1" strike="noStrike">
                <a:solidFill>
                  <a:srgbClr val="000000"/>
                </a:solidFill>
                <a:latin typeface="Calibri"/>
                <a:ea typeface="DejaVu Sans"/>
              </a:rPr>
              <a:t>Baja por desmantelamiento:</a:t>
            </a:r>
            <a:r>
              <a:rPr b="0" lang="es-ES" sz="2200" spc="-1" strike="noStrike">
                <a:solidFill>
                  <a:srgbClr val="000000"/>
                </a:solidFill>
                <a:latin typeface="Calibri"/>
                <a:ea typeface="DejaVu Sans"/>
              </a:rPr>
              <a:t> máquinas, equipos, vehículos, aparatos y/o similares.</a:t>
            </a:r>
            <a:endParaRPr b="0" lang="es-ES" sz="2200" spc="-1" strike="noStrike">
              <a:latin typeface="Arial"/>
            </a:endParaRPr>
          </a:p>
          <a:p>
            <a:pPr marL="685800" indent="-342000" algn="just">
              <a:lnSpc>
                <a:spcPct val="150000"/>
              </a:lnSpc>
              <a:buClr>
                <a:srgbClr val="000000"/>
              </a:buClr>
              <a:buFont typeface="Arial"/>
              <a:buChar char="•"/>
            </a:pPr>
            <a:r>
              <a:rPr b="1" lang="es-ES" sz="2200" spc="-1" strike="noStrike">
                <a:solidFill>
                  <a:srgbClr val="000000"/>
                </a:solidFill>
                <a:latin typeface="Calibri"/>
                <a:ea typeface="DejaVu Sans"/>
              </a:rPr>
              <a:t>Bajas por robo, hurto o pérdida.</a:t>
            </a:r>
            <a:endParaRPr b="0" lang="es-ES" sz="2200" spc="-1" strike="noStrike">
              <a:latin typeface="Arial"/>
            </a:endParaRPr>
          </a:p>
        </p:txBody>
      </p:sp>
      <p:sp>
        <p:nvSpPr>
          <p:cNvPr id="20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0" name="CustomShape 5"/>
          <p:cNvSpPr/>
          <p:nvPr/>
        </p:nvSpPr>
        <p:spPr>
          <a:xfrm>
            <a:off x="793440" y="129600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 para desafectación/baja</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61" dur="indefinite" restart="never" nodeType="tmRoot">
          <p:childTnLst>
            <p:seq>
              <p:cTn id="62" dur="indefinite" nodeType="mainSeq"/>
              <p:prevCondLst>
                <p:cond delay="0" evt="onPrev">
                  <p:tgtEl>
                    <p:sldTgt/>
                  </p:tgtEl>
                </p:cond>
              </p:prevCondLst>
              <p:nextCondLst>
                <p:cond delay="0" evt="onNext">
                  <p:tgtEl>
                    <p:sldTgt/>
                  </p:tgtEl>
                </p:cond>
              </p:nextCondLst>
            </p:seq>
          </p:childTnLst>
        </p:cTn>
      </p:par>
    </p:tnLst>
  </p:timing>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1"/>
          <p:cNvSpPr/>
          <p:nvPr/>
        </p:nvSpPr>
        <p:spPr>
          <a:xfrm>
            <a:off x="72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12" name="CustomShape 2"/>
          <p:cNvSpPr/>
          <p:nvPr/>
        </p:nvSpPr>
        <p:spPr>
          <a:xfrm>
            <a:off x="586080" y="17712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213" name="CustomShape 3"/>
          <p:cNvSpPr/>
          <p:nvPr/>
        </p:nvSpPr>
        <p:spPr>
          <a:xfrm>
            <a:off x="650880" y="2106000"/>
            <a:ext cx="10889280" cy="4231080"/>
          </a:xfrm>
          <a:prstGeom prst="rect">
            <a:avLst/>
          </a:prstGeom>
          <a:noFill/>
          <a:ln>
            <a:noFill/>
          </a:ln>
        </p:spPr>
        <p:style>
          <a:lnRef idx="0"/>
          <a:fillRef idx="0"/>
          <a:effectRef idx="0"/>
          <a:fontRef idx="minor"/>
        </p:style>
      </p:sp>
      <p:sp>
        <p:nvSpPr>
          <p:cNvPr id="214" name="CustomShape 4"/>
          <p:cNvSpPr/>
          <p:nvPr/>
        </p:nvSpPr>
        <p:spPr>
          <a:xfrm>
            <a:off x="648000" y="36000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15" name="CustomShape 5"/>
          <p:cNvSpPr/>
          <p:nvPr/>
        </p:nvSpPr>
        <p:spPr>
          <a:xfrm>
            <a:off x="792000" y="100800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Procedimiento para desafectación/baja</a:t>
            </a:r>
            <a:endParaRPr b="0" lang="es-ES" sz="3600" spc="-1" strike="noStrike">
              <a:latin typeface="Arial"/>
            </a:endParaRPr>
          </a:p>
        </p:txBody>
      </p:sp>
      <p:sp>
        <p:nvSpPr>
          <p:cNvPr id="216" name="CustomShape 6"/>
          <p:cNvSpPr/>
          <p:nvPr/>
        </p:nvSpPr>
        <p:spPr>
          <a:xfrm>
            <a:off x="659880" y="1799280"/>
            <a:ext cx="11084760" cy="4976280"/>
          </a:xfrm>
          <a:prstGeom prst="rect">
            <a:avLst/>
          </a:prstGeom>
          <a:noFill/>
          <a:ln>
            <a:noFill/>
          </a:ln>
        </p:spPr>
        <p:style>
          <a:lnRef idx="0"/>
          <a:fillRef idx="0"/>
          <a:effectRef idx="0"/>
          <a:fontRef idx="minor"/>
        </p:style>
        <p:txBody>
          <a:bodyPr lIns="90000" rIns="90000" tIns="45000" bIns="45000"/>
          <a:p>
            <a:pPr algn="just">
              <a:lnSpc>
                <a:spcPct val="100000"/>
              </a:lnSpc>
            </a:pPr>
            <a:r>
              <a:rPr b="0" lang="es-ES" sz="2200" spc="-1" strike="noStrike">
                <a:solidFill>
                  <a:srgbClr val="000000"/>
                </a:solidFill>
                <a:latin typeface="Calibri"/>
              </a:rPr>
              <a:t>Atento el Reglamento (</a:t>
            </a:r>
            <a:r>
              <a:rPr b="1" lang="es-ES" sz="2200" spc="-1" strike="noStrike">
                <a:solidFill>
                  <a:srgbClr val="000000"/>
                </a:solidFill>
                <a:latin typeface="Calibri"/>
              </a:rPr>
              <a:t>art. 22º</a:t>
            </a:r>
            <a:r>
              <a:rPr b="0" lang="es-ES" sz="2200" spc="-1" strike="noStrike">
                <a:solidFill>
                  <a:srgbClr val="000000"/>
                </a:solidFill>
                <a:latin typeface="Calibri"/>
              </a:rPr>
              <a:t>), el </a:t>
            </a:r>
            <a:r>
              <a:rPr b="0" lang="es-ES" sz="2200" spc="-1" strike="noStrike" u="sng">
                <a:solidFill>
                  <a:srgbClr val="000000"/>
                </a:solidFill>
                <a:uFillTx/>
                <a:latin typeface="Calibri"/>
              </a:rPr>
              <a:t>procedimiento de baja </a:t>
            </a:r>
            <a:r>
              <a:rPr b="0" lang="es-ES" sz="2200" spc="-1" strike="noStrike">
                <a:solidFill>
                  <a:srgbClr val="000000"/>
                </a:solidFill>
                <a:latin typeface="Calibri"/>
              </a:rPr>
              <a:t>opera de la siguiente manera:</a:t>
            </a:r>
            <a:endParaRPr b="0" lang="es-ES" sz="2200" spc="-1" strike="noStrike">
              <a:latin typeface="Arial"/>
            </a:endParaRPr>
          </a:p>
          <a:p>
            <a:pPr algn="just">
              <a:lnSpc>
                <a:spcPct val="100000"/>
              </a:lnSpc>
            </a:pPr>
            <a:endParaRPr b="0" lang="es-ES" sz="2200" spc="-1" strike="noStrike">
              <a:latin typeface="Arial"/>
            </a:endParaRPr>
          </a:p>
          <a:p>
            <a:pPr algn="just">
              <a:lnSpc>
                <a:spcPct val="100000"/>
              </a:lnSpc>
            </a:pPr>
            <a:r>
              <a:rPr b="0" lang="es-ES" sz="2200" spc="-1" strike="noStrike">
                <a:solidFill>
                  <a:srgbClr val="000000"/>
                </a:solidFill>
                <a:latin typeface="Calibri"/>
              </a:rPr>
              <a:t>El organismo judicial requirente debe enviar a la División Registro Patrimonial el detalle de los bienes que pretende desafectar de su inventario o dar de baja patrimonial según el caso </a:t>
            </a:r>
            <a:r>
              <a:rPr b="1" lang="es-ES" sz="2200" spc="-1" strike="noStrike">
                <a:solidFill>
                  <a:srgbClr val="000000"/>
                </a:solidFill>
                <a:latin typeface="Calibri"/>
              </a:rPr>
              <a:t>adjuntando</a:t>
            </a:r>
            <a:r>
              <a:rPr b="0" lang="es-ES" sz="2200" spc="-1" strike="noStrike">
                <a:solidFill>
                  <a:srgbClr val="000000"/>
                </a:solidFill>
                <a:latin typeface="Calibri"/>
              </a:rPr>
              <a:t> </a:t>
            </a:r>
            <a:r>
              <a:rPr b="0" lang="es-ES" sz="2200" spc="-1" strike="noStrike" u="sng">
                <a:solidFill>
                  <a:srgbClr val="000000"/>
                </a:solidFill>
                <a:uFillTx/>
                <a:latin typeface="Calibri"/>
              </a:rPr>
              <a:t>informe del área </a:t>
            </a:r>
            <a:r>
              <a:rPr b="0" lang="es-ES" sz="2200" spc="-1" strike="noStrike">
                <a:solidFill>
                  <a:srgbClr val="000000"/>
                </a:solidFill>
                <a:latin typeface="Calibri"/>
              </a:rPr>
              <a:t>técnica correspondiente si correspondiera. </a:t>
            </a:r>
            <a:endParaRPr b="0" lang="es-ES" sz="2200" spc="-1" strike="noStrike">
              <a:latin typeface="Arial"/>
            </a:endParaRPr>
          </a:p>
          <a:p>
            <a:pPr algn="just">
              <a:lnSpc>
                <a:spcPct val="100000"/>
              </a:lnSpc>
            </a:pPr>
            <a:endParaRPr b="0" lang="es-ES" sz="2200" spc="-1" strike="noStrike">
              <a:latin typeface="Arial"/>
            </a:endParaRPr>
          </a:p>
          <a:p>
            <a:pPr algn="just">
              <a:lnSpc>
                <a:spcPct val="100000"/>
              </a:lnSpc>
            </a:pPr>
            <a:r>
              <a:rPr b="0" lang="es-ES" sz="2200" spc="-1" strike="noStrike">
                <a:solidFill>
                  <a:srgbClr val="000000"/>
                </a:solidFill>
                <a:latin typeface="Calibri"/>
              </a:rPr>
              <a:t>La División Registro Patrimonial analizará si corresponde </a:t>
            </a:r>
            <a:r>
              <a:rPr b="1" lang="es-ES" sz="2200" spc="-1" strike="noStrike">
                <a:solidFill>
                  <a:srgbClr val="000000"/>
                </a:solidFill>
                <a:latin typeface="Calibri"/>
              </a:rPr>
              <a:t>(o no) </a:t>
            </a:r>
            <a:r>
              <a:rPr b="0" lang="es-ES" sz="2200" spc="-1" strike="noStrike">
                <a:solidFill>
                  <a:srgbClr val="000000"/>
                </a:solidFill>
                <a:latin typeface="Calibri"/>
              </a:rPr>
              <a:t>dar de baja el bien. En caso afirmativo, procederá a dictar la resolución de baja patrimonial (en caso por ejemplo de rotura absoluta sin posibilidad de reasignación). Caso contrario, se  realizará una transferencia desde el organismo solicitante hacia el </a:t>
            </a:r>
            <a:r>
              <a:rPr b="0" lang="es-ES" sz="2200" spc="-1" strike="noStrike" u="sng">
                <a:solidFill>
                  <a:srgbClr val="000000"/>
                </a:solidFill>
                <a:uFillTx/>
                <a:latin typeface="Calibri"/>
              </a:rPr>
              <a:t>Depósito de Patrimonio para su posterior reasignación</a:t>
            </a:r>
            <a:r>
              <a:rPr b="0" lang="es-ES" sz="2200" spc="-1" strike="noStrike">
                <a:solidFill>
                  <a:srgbClr val="000000"/>
                </a:solidFill>
                <a:latin typeface="Calibri"/>
              </a:rPr>
              <a:t>.</a:t>
            </a:r>
            <a:endParaRPr b="0" lang="es-ES" sz="2200" spc="-1" strike="noStrike">
              <a:latin typeface="Arial"/>
            </a:endParaRPr>
          </a:p>
          <a:p>
            <a:pPr algn="just">
              <a:lnSpc>
                <a:spcPct val="100000"/>
              </a:lnSpc>
            </a:pPr>
            <a:endParaRPr b="0" lang="es-ES" sz="2200" spc="-1" strike="noStrike">
              <a:latin typeface="Arial"/>
            </a:endParaRPr>
          </a:p>
          <a:p>
            <a:pPr algn="just">
              <a:lnSpc>
                <a:spcPct val="100000"/>
              </a:lnSpc>
            </a:pPr>
            <a:r>
              <a:rPr b="0" lang="es-ES" sz="2200" spc="-1" strike="noStrike">
                <a:solidFill>
                  <a:srgbClr val="000000"/>
                </a:solidFill>
                <a:latin typeface="Calibri"/>
              </a:rPr>
              <a:t>Desafectación→ se desafecta del inventario del organismo y se transfiere al depósito de patrimonio para determinar su destino (descarte, transferencia a otro organismo del Poder Judicial o Transferencia sin cargo a otro organismo del estado provincial).</a:t>
            </a:r>
            <a:endParaRPr b="0" lang="es-ES" sz="2200" spc="-1" strike="noStrike">
              <a:latin typeface="Arial"/>
            </a:endParaRPr>
          </a:p>
          <a:p>
            <a:pPr algn="just">
              <a:lnSpc>
                <a:spcPct val="100000"/>
              </a:lnSpc>
            </a:pPr>
            <a:endParaRPr b="0" lang="es-ES" sz="2200" spc="-1" strike="noStrike">
              <a:latin typeface="Arial"/>
            </a:endParaRPr>
          </a:p>
          <a:p>
            <a:pPr algn="just">
              <a:lnSpc>
                <a:spcPct val="100000"/>
              </a:lnSpc>
            </a:pPr>
            <a:r>
              <a:rPr b="0" lang="es-ES" sz="2200" spc="-1" strike="noStrike">
                <a:solidFill>
                  <a:srgbClr val="000000"/>
                </a:solidFill>
                <a:latin typeface="Calibri"/>
              </a:rPr>
              <a:t>Baja patrimonial→el bien deja de formar parte del patrimonio del poder judicial (rotura absoluta, reparación imposible, etc.) </a:t>
            </a:r>
            <a:endParaRPr b="0" lang="es-ES" sz="2200" spc="-1" strike="noStrike">
              <a:latin typeface="Arial"/>
            </a:endParaRPr>
          </a:p>
        </p:txBody>
      </p:sp>
    </p:spTree>
  </p:cSld>
  <mc:AlternateContent>
    <mc:Choice Requires="p14">
      <p:transition spd="slow" p14:dur="2000"/>
    </mc:Choice>
    <mc:Fallback>
      <p:transition spd="slow"/>
    </mc:Fallback>
  </mc:AlternateContent>
  <p:timing>
    <p:tnLst>
      <p:par>
        <p:cTn id="63" dur="indefinite" restart="never" nodeType="tmRoot">
          <p:childTnLst>
            <p:seq>
              <p:cTn id="64" dur="indefinite" nodeType="mainSeq"/>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18"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219" name="CustomShape 3"/>
          <p:cNvSpPr/>
          <p:nvPr/>
        </p:nvSpPr>
        <p:spPr>
          <a:xfrm>
            <a:off x="650880" y="2001240"/>
            <a:ext cx="10889280" cy="4231080"/>
          </a:xfrm>
          <a:prstGeom prst="rect">
            <a:avLst/>
          </a:prstGeom>
          <a:noFill/>
          <a:ln>
            <a:noFill/>
          </a:ln>
        </p:spPr>
        <p:style>
          <a:lnRef idx="0"/>
          <a:fillRef idx="0"/>
          <a:effectRef idx="0"/>
          <a:fontRef idx="minor"/>
        </p:style>
        <p:txBody>
          <a:bodyPr lIns="90000" rIns="90000" tIns="45000" bIns="45000"/>
          <a:p>
            <a:pPr marL="349200" indent="6480" algn="just">
              <a:lnSpc>
                <a:spcPct val="150000"/>
              </a:lnSpc>
            </a:pPr>
            <a:r>
              <a:rPr b="0" lang="es-ES" sz="2200" spc="-1" strike="noStrike">
                <a:solidFill>
                  <a:srgbClr val="000000"/>
                </a:solidFill>
                <a:latin typeface="Calibri"/>
                <a:ea typeface="DejaVu Sans"/>
              </a:rPr>
              <a:t>Reglamento de Registro Patrimonial</a:t>
            </a:r>
            <a:endParaRPr b="0" lang="es-ES" sz="2200" spc="-1" strike="noStrike">
              <a:latin typeface="Arial"/>
            </a:endParaRPr>
          </a:p>
          <a:p>
            <a:pPr marL="349200" indent="6480" algn="just">
              <a:lnSpc>
                <a:spcPct val="150000"/>
              </a:lnSpc>
            </a:pPr>
            <a:r>
              <a:rPr b="0" lang="es-ES" sz="2200" spc="-4" strike="noStrike">
                <a:solidFill>
                  <a:srgbClr val="000000"/>
                </a:solidFill>
                <a:latin typeface="Calibri"/>
                <a:ea typeface="DejaVu Sans"/>
              </a:rPr>
              <a:t>Circular N° 08-2021 Declaración Inventario</a:t>
            </a:r>
            <a:endParaRPr b="0" lang="es-ES" sz="2200" spc="-1" strike="noStrike">
              <a:latin typeface="Arial"/>
            </a:endParaRPr>
          </a:p>
          <a:p>
            <a:pPr marL="349200" indent="6480" algn="just">
              <a:lnSpc>
                <a:spcPct val="150000"/>
              </a:lnSpc>
            </a:pPr>
            <a:r>
              <a:rPr b="0" lang="es-ES" sz="2200" spc="-4" strike="noStrike">
                <a:solidFill>
                  <a:srgbClr val="000000"/>
                </a:solidFill>
                <a:latin typeface="Calibri"/>
                <a:ea typeface="DejaVu Sans"/>
              </a:rPr>
              <a:t>Circular Nº 04-2022 Modificación Inventario</a:t>
            </a:r>
            <a:endParaRPr b="0" lang="es-ES" sz="2200" spc="-1" strike="noStrike">
              <a:latin typeface="Arial"/>
            </a:endParaRPr>
          </a:p>
          <a:p>
            <a:pPr marL="349200" indent="6480" algn="just">
              <a:lnSpc>
                <a:spcPct val="150000"/>
              </a:lnSpc>
            </a:pPr>
            <a:r>
              <a:rPr b="0" lang="es-ES" sz="2200" spc="-4" strike="noStrike">
                <a:solidFill>
                  <a:srgbClr val="000000"/>
                </a:solidFill>
                <a:latin typeface="Calibri"/>
                <a:ea typeface="DejaVu Sans"/>
              </a:rPr>
              <a:t>Circular Nº 06-2022 Actualización Inventario</a:t>
            </a:r>
            <a:endParaRPr b="0" lang="es-ES" sz="2200" spc="-1" strike="noStrike">
              <a:latin typeface="Arial"/>
            </a:endParaRPr>
          </a:p>
          <a:p>
            <a:pPr marL="349200" indent="6480" algn="just">
              <a:lnSpc>
                <a:spcPct val="150000"/>
              </a:lnSpc>
            </a:pPr>
            <a:r>
              <a:rPr b="0" lang="es-ES" sz="2200" spc="-4" strike="noStrike">
                <a:solidFill>
                  <a:srgbClr val="000000"/>
                </a:solidFill>
                <a:latin typeface="Calibri"/>
                <a:ea typeface="DejaVu Sans"/>
              </a:rPr>
              <a:t>Circular Nº 07-2022 Movimientos Inventario</a:t>
            </a:r>
            <a:endParaRPr b="0" lang="es-ES" sz="2200" spc="-1" strike="noStrike">
              <a:latin typeface="Arial"/>
            </a:endParaRPr>
          </a:p>
          <a:p>
            <a:pPr marL="349200" indent="6480" algn="just">
              <a:lnSpc>
                <a:spcPct val="150000"/>
              </a:lnSpc>
            </a:pPr>
            <a:r>
              <a:rPr b="0" lang="es-ES" sz="2200" spc="-4" strike="noStrike">
                <a:solidFill>
                  <a:srgbClr val="000000"/>
                </a:solidFill>
                <a:latin typeface="Calibri"/>
                <a:ea typeface="DejaVu Sans"/>
              </a:rPr>
              <a:t>Modelo de Formulario de Bajas Patrimoniales</a:t>
            </a:r>
            <a:r>
              <a:rPr b="0" lang="es-ES" sz="2200" spc="-4" strike="noStrike">
                <a:solidFill>
                  <a:srgbClr val="ca4b05"/>
                </a:solidFill>
                <a:latin typeface="Calibri"/>
                <a:ea typeface="DejaVu Sans"/>
              </a:rPr>
              <a:t>  </a:t>
            </a:r>
            <a:endParaRPr b="0" lang="es-ES" sz="2200" spc="-1" strike="noStrike">
              <a:latin typeface="Arial"/>
            </a:endParaRPr>
          </a:p>
          <a:p>
            <a:pPr marL="343080" indent="17640" algn="just">
              <a:lnSpc>
                <a:spcPct val="150000"/>
              </a:lnSpc>
            </a:pPr>
            <a:endParaRPr b="0" lang="es-ES" sz="2200" spc="-1" strike="noStrike">
              <a:latin typeface="Arial"/>
            </a:endParaRPr>
          </a:p>
          <a:p>
            <a:pPr marL="343080" indent="17640" algn="just">
              <a:lnSpc>
                <a:spcPct val="150000"/>
              </a:lnSpc>
            </a:pPr>
            <a:endParaRPr b="0" lang="es-ES" sz="2200" spc="-1" strike="noStrike">
              <a:latin typeface="Arial"/>
            </a:endParaRPr>
          </a:p>
          <a:p>
            <a:pPr marL="343080" indent="-342000" algn="just">
              <a:lnSpc>
                <a:spcPct val="150000"/>
              </a:lnSpc>
            </a:pPr>
            <a:endParaRPr b="0" lang="es-ES" sz="2200" spc="-1" strike="noStrike">
              <a:latin typeface="Arial"/>
            </a:endParaRPr>
          </a:p>
          <a:p>
            <a:pPr marL="343080" indent="-342000" algn="just">
              <a:lnSpc>
                <a:spcPct val="100000"/>
              </a:lnSpc>
            </a:pPr>
            <a:endParaRPr b="0" lang="es-ES" sz="2200" spc="-1" strike="noStrike">
              <a:latin typeface="Arial"/>
            </a:endParaRPr>
          </a:p>
          <a:p>
            <a:pPr marL="540000" indent="-358920" algn="just">
              <a:lnSpc>
                <a:spcPct val="150000"/>
              </a:lnSpc>
            </a:pPr>
            <a:endParaRPr b="0" lang="es-ES" sz="2200" spc="-1" strike="noStrike">
              <a:latin typeface="Arial"/>
            </a:endParaRPr>
          </a:p>
        </p:txBody>
      </p:sp>
      <p:sp>
        <p:nvSpPr>
          <p:cNvPr id="220"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21" name="CustomShape 5"/>
          <p:cNvSpPr/>
          <p:nvPr/>
        </p:nvSpPr>
        <p:spPr>
          <a:xfrm>
            <a:off x="804600" y="131040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Documentos Sitio Web Registro Patrimonial</a:t>
            </a:r>
            <a:endParaRPr b="0" lang="es-ES" sz="3600" spc="-1" strike="noStrike">
              <a:latin typeface="Arial"/>
            </a:endParaRPr>
          </a:p>
          <a:p>
            <a:pPr algn="ctr">
              <a:lnSpc>
                <a:spcPct val="100000"/>
              </a:lnSpc>
            </a:pPr>
            <a:r>
              <a:rPr b="0" lang="es-ES" sz="2200" spc="-4" strike="noStrike">
                <a:solidFill>
                  <a:srgbClr val="0000ff"/>
                </a:solidFill>
                <a:latin typeface="Calibri"/>
                <a:ea typeface="DejaVu Sans"/>
                <a:hlinkClick r:id="rId1"/>
              </a:rPr>
              <a:t>https://www.jusentrerios.gov.ar/gestiones-internas/</a:t>
            </a:r>
            <a:r>
              <a:rPr b="0" lang="es-ES" sz="2200" spc="-4" strike="noStrike">
                <a:solidFill>
                  <a:srgbClr val="0000ff"/>
                </a:solidFill>
                <a:latin typeface="Calibri"/>
                <a:ea typeface="DejaVu Sans"/>
              </a:rPr>
              <a:t> </a:t>
            </a:r>
            <a:endParaRPr b="0" lang="es-ES" sz="2200" spc="-1" strike="noStrike">
              <a:latin typeface="Arial"/>
            </a:endParaRPr>
          </a:p>
        </p:txBody>
      </p:sp>
    </p:spTree>
  </p:cSld>
  <mc:AlternateContent>
    <mc:Choice Requires="p14">
      <p:transition spd="slow" p14:dur="2000"/>
    </mc:Choice>
    <mc:Fallback>
      <p:transition spd="slow"/>
    </mc:Fallback>
  </mc:AlternateContent>
  <p:timing>
    <p:tnLst>
      <p:par>
        <p:cTn id="65" dur="indefinite" restart="never" nodeType="tmRoot">
          <p:childTnLst>
            <p:seq>
              <p:cTn id="66" dur="indefinite" nodeType="mainSeq"/>
              <p:prevCondLst>
                <p:cond delay="0" evt="onPrev">
                  <p:tgtEl>
                    <p:sldTgt/>
                  </p:tgtEl>
                </p:cond>
              </p:prevCondLst>
              <p:nextCondLst>
                <p:cond delay="0" evt="onNext">
                  <p:tgtEl>
                    <p:sldTgt/>
                  </p:tgtEl>
                </p:cond>
              </p:nextCondLst>
            </p:seq>
          </p:childTnLst>
        </p:cTn>
      </p:par>
    </p:tnLst>
  </p:timing>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223"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224" name="CustomShape 3"/>
          <p:cNvSpPr/>
          <p:nvPr/>
        </p:nvSpPr>
        <p:spPr>
          <a:xfrm>
            <a:off x="650880" y="2001240"/>
            <a:ext cx="10889280" cy="4231080"/>
          </a:xfrm>
          <a:prstGeom prst="rect">
            <a:avLst/>
          </a:prstGeom>
          <a:noFill/>
          <a:ln>
            <a:noFill/>
          </a:ln>
        </p:spPr>
        <p:style>
          <a:lnRef idx="0"/>
          <a:fillRef idx="0"/>
          <a:effectRef idx="0"/>
          <a:fontRef idx="minor"/>
        </p:style>
        <p:txBody>
          <a:bodyPr lIns="90000" rIns="90000" tIns="45000" bIns="45000"/>
          <a:p>
            <a:pPr marL="349200" indent="6480" algn="just">
              <a:lnSpc>
                <a:spcPct val="150000"/>
              </a:lnSpc>
            </a:pPr>
            <a:r>
              <a:rPr b="0" lang="es-ES" sz="2200" spc="-4" strike="noStrike">
                <a:solidFill>
                  <a:srgbClr val="000000"/>
                </a:solidFill>
                <a:latin typeface="Calibri"/>
                <a:ea typeface="DejaVu Sans"/>
              </a:rPr>
              <a:t>Formularios de Pedidos</a:t>
            </a:r>
            <a:endParaRPr b="0" lang="es-ES" sz="2200" spc="-1" strike="noStrike">
              <a:latin typeface="Arial"/>
            </a:endParaRPr>
          </a:p>
          <a:p>
            <a:pPr marL="349200" indent="6480" algn="just">
              <a:lnSpc>
                <a:spcPct val="150000"/>
              </a:lnSpc>
            </a:pPr>
            <a:r>
              <a:rPr b="0" lang="es-ES" sz="2200" spc="-4" strike="noStrike">
                <a:solidFill>
                  <a:srgbClr val="000000"/>
                </a:solidFill>
                <a:latin typeface="Calibri"/>
                <a:ea typeface="DejaVu Sans"/>
              </a:rPr>
              <a:t>Instructivo de Uso de Formularios de Pedidos</a:t>
            </a:r>
            <a:endParaRPr b="0" lang="es-ES" sz="2200" spc="-1" strike="noStrike">
              <a:latin typeface="Arial"/>
            </a:endParaRPr>
          </a:p>
          <a:p>
            <a:pPr marL="349200" indent="6480">
              <a:lnSpc>
                <a:spcPct val="150000"/>
              </a:lnSpc>
            </a:pPr>
            <a:r>
              <a:rPr b="0" lang="es-ES" sz="2200" spc="-4" strike="noStrike">
                <a:solidFill>
                  <a:srgbClr val="000000"/>
                </a:solidFill>
                <a:latin typeface="Calibri"/>
                <a:ea typeface="DejaVu Sans"/>
              </a:rPr>
              <a:t>Esquema de Tramitación de Bienes y Servicios</a:t>
            </a:r>
            <a:endParaRPr b="0" lang="es-ES" sz="2200" spc="-1" strike="noStrike">
              <a:latin typeface="Arial"/>
            </a:endParaRPr>
          </a:p>
          <a:p>
            <a:pPr marL="349200" indent="6480">
              <a:lnSpc>
                <a:spcPct val="150000"/>
              </a:lnSpc>
            </a:pPr>
            <a:endParaRPr b="0" lang="es-ES" sz="2200" spc="-1" strike="noStrike">
              <a:latin typeface="Arial"/>
            </a:endParaRPr>
          </a:p>
          <a:p>
            <a:pPr marL="343080" indent="17640" algn="just">
              <a:lnSpc>
                <a:spcPct val="150000"/>
              </a:lnSpc>
            </a:pPr>
            <a:endParaRPr b="0" lang="es-ES" sz="2200" spc="-1" strike="noStrike">
              <a:latin typeface="Arial"/>
            </a:endParaRPr>
          </a:p>
          <a:p>
            <a:pPr marL="343080" indent="-342000" algn="just">
              <a:lnSpc>
                <a:spcPct val="150000"/>
              </a:lnSpc>
            </a:pPr>
            <a:endParaRPr b="0" lang="es-ES" sz="2200" spc="-1" strike="noStrike">
              <a:latin typeface="Arial"/>
            </a:endParaRPr>
          </a:p>
          <a:p>
            <a:pPr marL="343080" indent="-342000" algn="just">
              <a:lnSpc>
                <a:spcPct val="100000"/>
              </a:lnSpc>
            </a:pPr>
            <a:endParaRPr b="0" lang="es-ES" sz="2200" spc="-1" strike="noStrike">
              <a:latin typeface="Arial"/>
            </a:endParaRPr>
          </a:p>
          <a:p>
            <a:pPr marL="540000" indent="-358920" algn="just">
              <a:lnSpc>
                <a:spcPct val="150000"/>
              </a:lnSpc>
            </a:pPr>
            <a:endParaRPr b="0" lang="es-ES" sz="2200" spc="-1" strike="noStrike">
              <a:latin typeface="Arial"/>
            </a:endParaRPr>
          </a:p>
        </p:txBody>
      </p:sp>
      <p:sp>
        <p:nvSpPr>
          <p:cNvPr id="225"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26" name="CustomShape 5"/>
          <p:cNvSpPr/>
          <p:nvPr/>
        </p:nvSpPr>
        <p:spPr>
          <a:xfrm>
            <a:off x="804600" y="131040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Documentos Sitio Web Compras</a:t>
            </a:r>
            <a:endParaRPr b="0" lang="es-ES" sz="3600" spc="-1" strike="noStrike">
              <a:latin typeface="Arial"/>
            </a:endParaRPr>
          </a:p>
          <a:p>
            <a:pPr algn="ctr">
              <a:lnSpc>
                <a:spcPct val="100000"/>
              </a:lnSpc>
            </a:pPr>
            <a:r>
              <a:rPr b="0" lang="es-ES" sz="2200" spc="-4" strike="noStrike">
                <a:solidFill>
                  <a:srgbClr val="0000ff"/>
                </a:solidFill>
                <a:latin typeface="Calibri"/>
                <a:ea typeface="DejaVu Sans"/>
              </a:rPr>
              <a:t>https://www.jusentrerios.gov.ar/compra/</a:t>
            </a:r>
            <a:endParaRPr b="0" lang="es-ES" sz="2200" spc="-1" strike="noStrike">
              <a:latin typeface="Arial"/>
            </a:endParaRPr>
          </a:p>
        </p:txBody>
      </p:sp>
    </p:spTree>
  </p:cSld>
  <mc:AlternateContent>
    <mc:Choice Requires="p14">
      <p:transition spd="slow" p14:dur="2000"/>
    </mc:Choice>
    <mc:Fallback>
      <p:transition spd="slow"/>
    </mc:Fallback>
  </mc:AlternateContent>
  <p:timing>
    <p:tnLst>
      <p:par>
        <p:cTn id="67" dur="indefinite" restart="never" nodeType="tmRoot">
          <p:childTnLst>
            <p:seq>
              <p:cTn id="68" dur="indefinite" nodeType="mainSeq"/>
              <p:prevCondLst>
                <p:cond delay="0" evt="onPrev">
                  <p:tgtEl>
                    <p:sldTgt/>
                  </p:tgtEl>
                </p:cond>
              </p:prevCondLst>
              <p:nextCondLst>
                <p:cond delay="0" evt="onNext">
                  <p:tgtEl>
                    <p:sldTgt/>
                  </p:tgtEl>
                </p:cond>
              </p:nextCondLst>
            </p:seq>
          </p:childTnLst>
        </p:cTn>
      </p:par>
    </p:tnLst>
  </p:timing>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CustomShape 1"/>
          <p:cNvSpPr/>
          <p:nvPr/>
        </p:nvSpPr>
        <p:spPr>
          <a:xfrm>
            <a:off x="1747080" y="774720"/>
            <a:ext cx="8692560" cy="5038920"/>
          </a:xfrm>
          <a:prstGeom prst="rect">
            <a:avLst/>
          </a:prstGeom>
          <a:noFill/>
          <a:ln>
            <a:noFill/>
          </a:ln>
        </p:spPr>
        <p:style>
          <a:lnRef idx="0"/>
          <a:fillRef idx="0"/>
          <a:effectRef idx="0"/>
          <a:fontRef idx="minor"/>
        </p:style>
        <p:txBody>
          <a:bodyPr lIns="90000" rIns="90000" tIns="45000" bIns="9000" anchor="b"/>
          <a:p>
            <a:pPr algn="ctr">
              <a:lnSpc>
                <a:spcPct val="100000"/>
              </a:lnSpc>
            </a:pPr>
            <a:br/>
            <a:br/>
            <a:br/>
            <a:br/>
            <a:br/>
            <a:br/>
            <a:br/>
            <a:br/>
            <a:r>
              <a:rPr b="0" lang="es-ES" sz="4200" spc="-1" strike="noStrike" cap="all">
                <a:solidFill>
                  <a:srgbClr val="000000"/>
                </a:solidFill>
                <a:latin typeface="Franklin Gothic Medium"/>
                <a:ea typeface="Franklin Gothic Medium"/>
              </a:rPr>
              <a:t>Oficina de Compras y asesoramiento del stj</a:t>
            </a:r>
            <a:br/>
            <a:br/>
            <a:r>
              <a:rPr b="0" lang="es-ES" sz="2800" spc="-1" strike="noStrike" cap="all">
                <a:solidFill>
                  <a:srgbClr val="000000"/>
                </a:solidFill>
                <a:latin typeface="Franklin Gothic Medium"/>
                <a:ea typeface="Franklin Gothic Medium"/>
              </a:rPr>
              <a:t>División registro patrimonial </a:t>
            </a:r>
            <a:br/>
            <a:br/>
            <a:r>
              <a:rPr b="0" lang="es-ES" sz="2200" spc="-1" strike="noStrike">
                <a:solidFill>
                  <a:srgbClr val="000000"/>
                </a:solidFill>
                <a:latin typeface="Franklin Gothic Medium"/>
                <a:ea typeface="Franklin Gothic Medium"/>
              </a:rPr>
              <a:t>Tribunales Paraná: 0343 4206100 (Interno 306) </a:t>
            </a:r>
            <a:br/>
            <a:r>
              <a:rPr b="0" lang="es-ES" sz="2200" spc="-1" strike="noStrike">
                <a:solidFill>
                  <a:srgbClr val="ff0000"/>
                </a:solidFill>
                <a:latin typeface="Franklin Gothic Medium"/>
                <a:ea typeface="Franklin Gothic Medium"/>
              </a:rPr>
              <a:t>Depósito Patrimonial: </a:t>
            </a:r>
            <a:r>
              <a:rPr b="0" lang="es-ES" sz="2200" spc="-1" strike="noStrike">
                <a:solidFill>
                  <a:srgbClr val="000000"/>
                </a:solidFill>
                <a:latin typeface="Franklin Gothic Medium"/>
                <a:ea typeface="Franklin Gothic Medium"/>
              </a:rPr>
              <a:t>0343 4347193 (Interno 106) </a:t>
            </a:r>
            <a:br/>
            <a:r>
              <a:rPr b="0" lang="es-ES" sz="2400" spc="-1" strike="noStrike" u="sng">
                <a:solidFill>
                  <a:srgbClr val="0000ff"/>
                </a:solidFill>
                <a:uFillTx/>
                <a:latin typeface="Franklin Gothic Medium"/>
                <a:ea typeface="Franklin Gothic Medium"/>
              </a:rPr>
              <a:t>patrimonio@jusentrerios.gov.ar</a:t>
            </a:r>
            <a:r>
              <a:rPr b="0" lang="es-ES" sz="2400" spc="-1" strike="noStrike" cap="all">
                <a:solidFill>
                  <a:srgbClr val="0000ff"/>
                </a:solidFill>
                <a:latin typeface="Franklin Gothic Medium"/>
                <a:ea typeface="Franklin Gothic Medium"/>
              </a:rPr>
              <a:t> </a:t>
            </a:r>
            <a:br/>
            <a:br/>
            <a:r>
              <a:rPr b="0" lang="es-ES" sz="4200" spc="-1" strike="noStrike" cap="all">
                <a:solidFill>
                  <a:srgbClr val="000000"/>
                </a:solidFill>
                <a:latin typeface="Franklin Gothic Medium"/>
                <a:ea typeface="Franklin Gothic Medium"/>
              </a:rPr>
              <a:t>¡Muchas gracias!</a:t>
            </a:r>
            <a:endParaRPr b="0" lang="es-ES" sz="4200" spc="-1" strike="noStrike">
              <a:latin typeface="Arial"/>
            </a:endParaRPr>
          </a:p>
        </p:txBody>
      </p:sp>
    </p:spTree>
  </p:cSld>
  <mc:AlternateContent>
    <mc:Choice Requires="p14">
      <p:transition spd="slow" p14:dur="2000"/>
    </mc:Choice>
    <mc:Fallback>
      <p:transition spd="slow"/>
    </mc:Fallback>
  </mc:AlternateContent>
  <p:timing>
    <p:tnLst>
      <p:par>
        <p:cTn id="69" dur="indefinite" restart="never" nodeType="tmRoot">
          <p:childTnLst>
            <p:seq>
              <p:cTn id="70" dur="indefinite" nodeType="mainSeq">
                <p:childTnLst>
                  <p:par>
                    <p:cTn id="71" fill="hold">
                      <p:stCondLst>
                        <p:cond delay="indefinite"/>
                      </p:stCondLst>
                      <p:childTnLst>
                        <p:par>
                          <p:cTn id="72" fill="hold">
                            <p:stCondLst>
                              <p:cond delay="0"/>
                            </p:stCondLst>
                            <p:childTnLst>
                              <p:par>
                                <p:cTn id="73" nodeType="clickEffect" fill="hold" presetClass="entr" presetID="1">
                                  <p:stCondLst>
                                    <p:cond delay="0"/>
                                  </p:stCondLst>
                                  <p:childTnLst>
                                    <p:set>
                                      <p:cBhvr>
                                        <p:cTn id="74" dur="1" fill="hold">
                                          <p:stCondLst>
                                            <p:cond delay="0"/>
                                          </p:stCondLst>
                                        </p:cTn>
                                        <p:tgtEl>
                                          <p:spTgt spid="227"/>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9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98" name="CustomShape 3"/>
          <p:cNvSpPr/>
          <p:nvPr/>
        </p:nvSpPr>
        <p:spPr>
          <a:xfrm>
            <a:off x="650880" y="2001240"/>
            <a:ext cx="10889280" cy="4231080"/>
          </a:xfrm>
          <a:prstGeom prst="rect">
            <a:avLst/>
          </a:prstGeom>
          <a:noFill/>
          <a:ln>
            <a:noFill/>
          </a:ln>
        </p:spPr>
        <p:style>
          <a:lnRef idx="0"/>
          <a:fillRef idx="0"/>
          <a:effectRef idx="0"/>
          <a:fontRef idx="minor"/>
        </p:style>
        <p:txBody>
          <a:bodyPr lIns="90000" rIns="90000" tIns="45000" bIns="45000"/>
          <a:p>
            <a:pPr marL="349200" indent="6480" algn="just">
              <a:lnSpc>
                <a:spcPct val="150000"/>
              </a:lnSpc>
            </a:pPr>
            <a:r>
              <a:rPr b="0" lang="es-ES" sz="2200" spc="-1" strike="noStrike">
                <a:solidFill>
                  <a:srgbClr val="000000"/>
                </a:solidFill>
                <a:latin typeface="Calibri"/>
                <a:ea typeface="DejaVu Sans"/>
              </a:rPr>
              <a:t>La circular </a:t>
            </a:r>
            <a:r>
              <a:rPr b="1" lang="es-ES" sz="2200" spc="-1" strike="noStrike">
                <a:solidFill>
                  <a:srgbClr val="000000"/>
                </a:solidFill>
                <a:latin typeface="Calibri"/>
                <a:ea typeface="DejaVu Sans"/>
              </a:rPr>
              <a:t>Nº 08/2021 </a:t>
            </a:r>
            <a:r>
              <a:rPr b="0" lang="es-ES" sz="2200" spc="-1" strike="noStrike">
                <a:solidFill>
                  <a:srgbClr val="000000"/>
                </a:solidFill>
                <a:latin typeface="Calibri"/>
                <a:ea typeface="DejaVu Sans"/>
              </a:rPr>
              <a:t>de la </a:t>
            </a:r>
            <a:r>
              <a:rPr b="0" lang="es-ES" sz="2200" spc="-1" strike="noStrike" u="sng">
                <a:solidFill>
                  <a:srgbClr val="000000"/>
                </a:solidFill>
                <a:uFillTx/>
                <a:latin typeface="Calibri"/>
                <a:ea typeface="DejaVu Sans"/>
              </a:rPr>
              <a:t>Oficina de Compras y Asesoramiento del STJ</a:t>
            </a:r>
            <a:r>
              <a:rPr b="0" lang="es-ES" sz="2200" spc="-1" strike="noStrike">
                <a:solidFill>
                  <a:srgbClr val="000000"/>
                </a:solidFill>
                <a:latin typeface="Calibri"/>
                <a:ea typeface="DejaVu Sans"/>
              </a:rPr>
              <a:t> requirió a todos los responsables de </a:t>
            </a:r>
            <a:r>
              <a:rPr b="0" lang="es-ES" sz="2200" spc="-1" strike="noStrike" u="sng">
                <a:solidFill>
                  <a:srgbClr val="000000"/>
                </a:solidFill>
                <a:uFillTx/>
                <a:latin typeface="Calibri"/>
                <a:ea typeface="DejaVu Sans"/>
              </a:rPr>
              <a:t>cada organismo </a:t>
            </a:r>
            <a:r>
              <a:rPr b="0" lang="es-ES" sz="2200" spc="-1" strike="noStrike">
                <a:solidFill>
                  <a:srgbClr val="000000"/>
                </a:solidFill>
                <a:latin typeface="Calibri"/>
                <a:ea typeface="DejaVu Sans"/>
              </a:rPr>
              <a:t>del Poder Judicial el relevamiento del </a:t>
            </a:r>
            <a:r>
              <a:rPr b="0" lang="es-ES" sz="2200" spc="-1" strike="noStrike" u="sng">
                <a:solidFill>
                  <a:srgbClr val="000000"/>
                </a:solidFill>
                <a:uFillTx/>
                <a:latin typeface="Calibri"/>
                <a:ea typeface="DejaVu Sans"/>
              </a:rPr>
              <a:t>inventario de bienes </a:t>
            </a:r>
            <a:r>
              <a:rPr b="0" lang="es-ES" sz="2200" spc="-1" strike="noStrike">
                <a:solidFill>
                  <a:srgbClr val="000000"/>
                </a:solidFill>
                <a:latin typeface="Calibri"/>
                <a:ea typeface="DejaVu Sans"/>
              </a:rPr>
              <a:t>muebles en su poder y bajo su responsabilidad,  con fecha límite </a:t>
            </a:r>
            <a:r>
              <a:rPr b="1" lang="es-ES" sz="2200" spc="-1" strike="noStrike">
                <a:solidFill>
                  <a:srgbClr val="000000"/>
                </a:solidFill>
                <a:latin typeface="Calibri"/>
                <a:ea typeface="DejaVu Sans"/>
              </a:rPr>
              <a:t>30.11.2021</a:t>
            </a:r>
            <a:endParaRPr b="0" lang="es-ES" sz="2200" spc="-1" strike="noStrike">
              <a:latin typeface="Arial"/>
            </a:endParaRPr>
          </a:p>
          <a:p>
            <a:pPr marL="349200" indent="6480" algn="just">
              <a:lnSpc>
                <a:spcPct val="100000"/>
              </a:lnSpc>
            </a:pPr>
            <a:endParaRPr b="0" lang="es-ES" sz="2200" spc="-1" strike="noStrike">
              <a:latin typeface="Arial"/>
            </a:endParaRPr>
          </a:p>
          <a:p>
            <a:pPr marL="349200" indent="6480" algn="just">
              <a:lnSpc>
                <a:spcPct val="150000"/>
              </a:lnSpc>
            </a:pPr>
            <a:r>
              <a:rPr b="0" lang="es-ES" sz="2200" spc="-1" strike="noStrike">
                <a:solidFill>
                  <a:srgbClr val="000000"/>
                </a:solidFill>
                <a:latin typeface="Calibri"/>
                <a:ea typeface="DejaVu Sans"/>
              </a:rPr>
              <a:t>Éste debía completarse en una </a:t>
            </a:r>
            <a:r>
              <a:rPr b="0" lang="es-ES" sz="2200" spc="-1" strike="noStrike" u="sng">
                <a:solidFill>
                  <a:srgbClr val="000000"/>
                </a:solidFill>
                <a:uFillTx/>
                <a:latin typeface="Calibri"/>
                <a:ea typeface="DejaVu Sans"/>
              </a:rPr>
              <a:t>planilla de cálculo</a:t>
            </a:r>
            <a:r>
              <a:rPr b="0" lang="es-ES" sz="2200" spc="-1" strike="noStrike">
                <a:solidFill>
                  <a:srgbClr val="000000"/>
                </a:solidFill>
                <a:latin typeface="Calibri"/>
                <a:ea typeface="DejaVu Sans"/>
              </a:rPr>
              <a:t> conteniendo </a:t>
            </a:r>
            <a:r>
              <a:rPr b="1" lang="es-ES" sz="2200" spc="-1" strike="noStrike">
                <a:solidFill>
                  <a:srgbClr val="000000"/>
                </a:solidFill>
                <a:latin typeface="Calibri"/>
                <a:ea typeface="DejaVu Sans"/>
              </a:rPr>
              <a:t>pestañas</a:t>
            </a:r>
            <a:r>
              <a:rPr b="0" lang="es-ES" sz="2200" spc="-1" strike="noStrike">
                <a:solidFill>
                  <a:srgbClr val="000000"/>
                </a:solidFill>
                <a:latin typeface="Calibri"/>
                <a:ea typeface="DejaVu Sans"/>
              </a:rPr>
              <a:t>: Mobiliario, Equipos de AA y Ventilación, Equipos Informáticos, Equipos Telefónicos y Otros Equipos y </a:t>
            </a:r>
            <a:r>
              <a:rPr b="1" lang="es-ES" sz="2200" spc="-1" strike="noStrike">
                <a:solidFill>
                  <a:srgbClr val="000000"/>
                </a:solidFill>
                <a:latin typeface="Calibri"/>
                <a:ea typeface="DejaVu Sans"/>
              </a:rPr>
              <a:t>columnas</a:t>
            </a:r>
            <a:r>
              <a:rPr b="0" lang="es-ES" sz="2200" spc="-1" strike="noStrike">
                <a:solidFill>
                  <a:srgbClr val="000000"/>
                </a:solidFill>
                <a:latin typeface="Calibri"/>
                <a:ea typeface="DejaVu Sans"/>
              </a:rPr>
              <a:t>: Descripción del Bien / Tamaño y Medidas Aproximadas / Color / Material / Expte. que lo adquirió o adjudicó / Estado de Conservación / Ubicación / Cantidad / Marca</a:t>
            </a:r>
            <a:endParaRPr b="0" lang="es-ES" sz="2200" spc="-1" strike="noStrike">
              <a:latin typeface="Arial"/>
            </a:endParaRPr>
          </a:p>
        </p:txBody>
      </p:sp>
      <p:sp>
        <p:nvSpPr>
          <p:cNvPr id="9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0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Inventario Inicial - Relevamiento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0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03" name="CustomShape 3"/>
          <p:cNvSpPr/>
          <p:nvPr/>
        </p:nvSpPr>
        <p:spPr>
          <a:xfrm>
            <a:off x="650880" y="1971000"/>
            <a:ext cx="10889280" cy="4383720"/>
          </a:xfrm>
          <a:prstGeom prst="rect">
            <a:avLst/>
          </a:prstGeom>
          <a:noFill/>
          <a:ln>
            <a:noFill/>
          </a:ln>
        </p:spPr>
        <p:style>
          <a:lnRef idx="0"/>
          <a:fillRef idx="0"/>
          <a:effectRef idx="0"/>
          <a:fontRef idx="minor"/>
        </p:style>
        <p:txBody>
          <a:bodyPr lIns="90000" rIns="90000" tIns="45000" bIns="45000"/>
          <a:p>
            <a:pPr marL="349200" indent="6480" algn="just">
              <a:lnSpc>
                <a:spcPct val="150000"/>
              </a:lnSpc>
            </a:pPr>
            <a:r>
              <a:rPr b="0" lang="es-ES" sz="2200" spc="-1" strike="noStrike">
                <a:solidFill>
                  <a:srgbClr val="000000"/>
                </a:solidFill>
                <a:latin typeface="Calibri"/>
                <a:ea typeface="DejaVu Sans"/>
              </a:rPr>
              <a:t>La circular </a:t>
            </a:r>
            <a:r>
              <a:rPr b="1" lang="es-ES" sz="2200" spc="-1" strike="noStrike">
                <a:solidFill>
                  <a:srgbClr val="000000"/>
                </a:solidFill>
                <a:latin typeface="Calibri"/>
                <a:ea typeface="DejaVu Sans"/>
              </a:rPr>
              <a:t>Nº 04/2022 </a:t>
            </a:r>
            <a:r>
              <a:rPr b="0" lang="es-ES" sz="2200" spc="-1" strike="noStrike">
                <a:solidFill>
                  <a:srgbClr val="000000"/>
                </a:solidFill>
                <a:latin typeface="Calibri"/>
                <a:ea typeface="DejaVu Sans"/>
              </a:rPr>
              <a:t>notificó a los responsables de los organismos que está </a:t>
            </a:r>
            <a:r>
              <a:rPr b="0" lang="es-ES" sz="2200" spc="-1" strike="noStrike" u="sng">
                <a:solidFill>
                  <a:srgbClr val="000000"/>
                </a:solidFill>
                <a:uFillTx/>
                <a:latin typeface="Calibri"/>
                <a:ea typeface="DejaVu Sans"/>
              </a:rPr>
              <a:t>prohibido</a:t>
            </a:r>
            <a:r>
              <a:rPr b="0" lang="es-ES" sz="2200" spc="-1" strike="noStrike">
                <a:solidFill>
                  <a:srgbClr val="000000"/>
                </a:solidFill>
                <a:latin typeface="Calibri"/>
                <a:ea typeface="DejaVu Sans"/>
              </a:rPr>
              <a:t> realizar modificación de inventario (altas, bajas y/o transferencias de bienes muebles) sin la </a:t>
            </a:r>
            <a:r>
              <a:rPr b="0" lang="es-ES" sz="2200" spc="-1" strike="noStrike" u="sng">
                <a:solidFill>
                  <a:srgbClr val="000000"/>
                </a:solidFill>
                <a:uFillTx/>
                <a:latin typeface="Calibri"/>
                <a:ea typeface="DejaVu Sans"/>
              </a:rPr>
              <a:t>autorización previa</a:t>
            </a:r>
            <a:r>
              <a:rPr b="0" lang="es-ES" sz="2200" spc="-1" strike="noStrike">
                <a:solidFill>
                  <a:srgbClr val="000000"/>
                </a:solidFill>
                <a:latin typeface="Calibri"/>
                <a:ea typeface="DejaVu Sans"/>
              </a:rPr>
              <a:t>  mediante </a:t>
            </a:r>
            <a:r>
              <a:rPr b="1" lang="es-ES" sz="2200" spc="-1" strike="noStrike">
                <a:solidFill>
                  <a:srgbClr val="000000"/>
                </a:solidFill>
                <a:latin typeface="Calibri"/>
                <a:ea typeface="DejaVu Sans"/>
              </a:rPr>
              <a:t>resolución</a:t>
            </a:r>
            <a:r>
              <a:rPr b="0" lang="es-ES" sz="2200" spc="-1" strike="noStrike">
                <a:solidFill>
                  <a:srgbClr val="000000"/>
                </a:solidFill>
                <a:latin typeface="Calibri"/>
                <a:ea typeface="DejaVu Sans"/>
              </a:rPr>
              <a:t> de la División  Registro Patrimonial.</a:t>
            </a:r>
            <a:endParaRPr b="0" lang="es-ES" sz="2200" spc="-1" strike="noStrike">
              <a:latin typeface="Arial"/>
            </a:endParaRPr>
          </a:p>
          <a:p>
            <a:pPr marL="349200" indent="6480" algn="just">
              <a:lnSpc>
                <a:spcPct val="100000"/>
              </a:lnSpc>
            </a:pPr>
            <a:endParaRPr b="0" lang="es-ES" sz="2200" spc="-1" strike="noStrike">
              <a:latin typeface="Arial"/>
            </a:endParaRPr>
          </a:p>
          <a:p>
            <a:pPr marL="349200" indent="6480" algn="just">
              <a:lnSpc>
                <a:spcPct val="150000"/>
              </a:lnSpc>
            </a:pPr>
            <a:r>
              <a:rPr b="0" lang="es-ES" sz="2200" spc="-1" strike="noStrike">
                <a:solidFill>
                  <a:srgbClr val="000000"/>
                </a:solidFill>
                <a:latin typeface="Calibri"/>
                <a:ea typeface="DejaVu Sans"/>
              </a:rPr>
              <a:t>Cada organismo </a:t>
            </a:r>
            <a:r>
              <a:rPr b="0" lang="es-ES" sz="2200" spc="-1" strike="noStrike" u="sng">
                <a:solidFill>
                  <a:srgbClr val="000000"/>
                </a:solidFill>
                <a:uFillTx/>
                <a:latin typeface="Calibri"/>
                <a:ea typeface="DejaVu Sans"/>
              </a:rPr>
              <a:t>es responsable</a:t>
            </a:r>
            <a:r>
              <a:rPr b="0" lang="es-ES" sz="2200" spc="-1" strike="noStrike">
                <a:solidFill>
                  <a:srgbClr val="000000"/>
                </a:solidFill>
                <a:latin typeface="Calibri"/>
                <a:ea typeface="DejaVu Sans"/>
              </a:rPr>
              <a:t> de mantener actualizado su </a:t>
            </a:r>
            <a:r>
              <a:rPr b="0" lang="es-ES" sz="2200" spc="-1" strike="noStrike" u="sng">
                <a:solidFill>
                  <a:srgbClr val="000000"/>
                </a:solidFill>
                <a:uFillTx/>
                <a:latin typeface="Calibri"/>
                <a:ea typeface="DejaVu Sans"/>
              </a:rPr>
              <a:t>inventario declarado </a:t>
            </a:r>
            <a:r>
              <a:rPr b="0" lang="es-ES" sz="2200" spc="-1" strike="noStrike">
                <a:solidFill>
                  <a:srgbClr val="000000"/>
                </a:solidFill>
                <a:latin typeface="Calibri"/>
                <a:ea typeface="DejaVu Sans"/>
              </a:rPr>
              <a:t>y reflejar altas, bajas y transferencias </a:t>
            </a:r>
            <a:r>
              <a:rPr b="0" lang="es-ES" sz="2200" spc="-1" strike="noStrike" u="sng">
                <a:solidFill>
                  <a:srgbClr val="000000"/>
                </a:solidFill>
                <a:uFillTx/>
                <a:latin typeface="Calibri"/>
                <a:ea typeface="DejaVu Sans"/>
              </a:rPr>
              <a:t>aprobadas</a:t>
            </a:r>
            <a:r>
              <a:rPr b="0" lang="es-ES" sz="2200" spc="-1" strike="noStrike">
                <a:solidFill>
                  <a:srgbClr val="000000"/>
                </a:solidFill>
                <a:latin typeface="Calibri"/>
                <a:ea typeface="DejaVu Sans"/>
              </a:rPr>
              <a:t> por la División Registro Patrimonial. </a:t>
            </a:r>
            <a:r>
              <a:rPr b="0" lang="es-ES" sz="2200" spc="-1" strike="noStrike" u="sng">
                <a:solidFill>
                  <a:srgbClr val="000000"/>
                </a:solidFill>
                <a:uFillTx/>
                <a:latin typeface="Calibri"/>
                <a:ea typeface="DejaVu Sans"/>
              </a:rPr>
              <a:t>Queda prohibido</a:t>
            </a:r>
            <a:r>
              <a:rPr b="0" lang="es-ES" sz="2200" spc="-1" strike="noStrike">
                <a:solidFill>
                  <a:srgbClr val="000000"/>
                </a:solidFill>
                <a:latin typeface="Calibri"/>
                <a:ea typeface="DejaVu Sans"/>
              </a:rPr>
              <a:t> a los responsables de los organismos </a:t>
            </a:r>
            <a:r>
              <a:rPr b="1" lang="es-ES" sz="2200" spc="-1" strike="noStrike">
                <a:solidFill>
                  <a:srgbClr val="000000"/>
                </a:solidFill>
                <a:latin typeface="Calibri"/>
                <a:ea typeface="DejaVu Sans"/>
              </a:rPr>
              <a:t>retirar</a:t>
            </a:r>
            <a:r>
              <a:rPr b="0" lang="es-ES" sz="2200" spc="-1" strike="noStrike">
                <a:solidFill>
                  <a:srgbClr val="000000"/>
                </a:solidFill>
                <a:latin typeface="Calibri"/>
                <a:ea typeface="DejaVu Sans"/>
              </a:rPr>
              <a:t> bienes de los mismos, </a:t>
            </a:r>
            <a:r>
              <a:rPr b="1" lang="es-ES" sz="2200" spc="-1" strike="noStrike">
                <a:solidFill>
                  <a:srgbClr val="000000"/>
                </a:solidFill>
                <a:latin typeface="Calibri"/>
                <a:ea typeface="DejaVu Sans"/>
              </a:rPr>
              <a:t>dejarlos en pasillos</a:t>
            </a:r>
            <a:r>
              <a:rPr b="0" lang="es-ES" sz="2200" spc="-1" strike="noStrike">
                <a:solidFill>
                  <a:srgbClr val="000000"/>
                </a:solidFill>
                <a:latin typeface="Calibri"/>
                <a:ea typeface="DejaVu Sans"/>
              </a:rPr>
              <a:t>, espacios comunes o en la </a:t>
            </a:r>
            <a:r>
              <a:rPr b="1" lang="es-ES" sz="2200" spc="-1" strike="noStrike">
                <a:solidFill>
                  <a:srgbClr val="000000"/>
                </a:solidFill>
                <a:latin typeface="Calibri"/>
                <a:ea typeface="DejaVu Sans"/>
              </a:rPr>
              <a:t>vía pública</a:t>
            </a:r>
            <a:r>
              <a:rPr b="0" lang="es-ES" sz="2200" spc="-1" strike="noStrike">
                <a:solidFill>
                  <a:srgbClr val="000000"/>
                </a:solidFill>
                <a:latin typeface="Calibri"/>
                <a:ea typeface="DejaVu Sans"/>
              </a:rPr>
              <a:t>, ni disponer su </a:t>
            </a:r>
            <a:r>
              <a:rPr b="1" lang="es-ES" sz="2200" spc="-1" strike="noStrike">
                <a:solidFill>
                  <a:srgbClr val="000000"/>
                </a:solidFill>
                <a:latin typeface="Calibri"/>
                <a:ea typeface="DejaVu Sans"/>
              </a:rPr>
              <a:t>donación.</a:t>
            </a:r>
            <a:endParaRPr b="0" lang="es-ES" sz="2200" spc="-1" strike="noStrike">
              <a:latin typeface="Arial"/>
            </a:endParaRPr>
          </a:p>
        </p:txBody>
      </p:sp>
      <p:sp>
        <p:nvSpPr>
          <p:cNvPr id="10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0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Inventario Inicial - Modificación</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0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08" name="CustomShape 3"/>
          <p:cNvSpPr/>
          <p:nvPr/>
        </p:nvSpPr>
        <p:spPr>
          <a:xfrm>
            <a:off x="650880" y="2001240"/>
            <a:ext cx="10889280" cy="4231080"/>
          </a:xfrm>
          <a:prstGeom prst="rect">
            <a:avLst/>
          </a:prstGeom>
          <a:noFill/>
          <a:ln>
            <a:noFill/>
          </a:ln>
        </p:spPr>
        <p:style>
          <a:lnRef idx="0"/>
          <a:fillRef idx="0"/>
          <a:effectRef idx="0"/>
          <a:fontRef idx="minor"/>
        </p:style>
        <p:txBody>
          <a:bodyPr lIns="90000" rIns="90000" tIns="45000" bIns="45000"/>
          <a:p>
            <a:pPr marL="349200" indent="6480" algn="just">
              <a:lnSpc>
                <a:spcPct val="150000"/>
              </a:lnSpc>
            </a:pPr>
            <a:r>
              <a:rPr b="0" lang="es-ES" sz="2200" spc="-1" strike="noStrike">
                <a:solidFill>
                  <a:srgbClr val="000000"/>
                </a:solidFill>
                <a:latin typeface="Calibri"/>
                <a:ea typeface="DejaVu Sans"/>
              </a:rPr>
              <a:t>Por circular </a:t>
            </a:r>
            <a:r>
              <a:rPr b="1" lang="es-ES" sz="2200" spc="-1" strike="noStrike">
                <a:solidFill>
                  <a:srgbClr val="000000"/>
                </a:solidFill>
                <a:latin typeface="Calibri"/>
                <a:ea typeface="DejaVu Sans"/>
              </a:rPr>
              <a:t>Nº 06/2022 </a:t>
            </a:r>
            <a:r>
              <a:rPr b="0" lang="es-ES" sz="2200" spc="-1" strike="noStrike">
                <a:solidFill>
                  <a:srgbClr val="000000"/>
                </a:solidFill>
                <a:latin typeface="Calibri"/>
                <a:ea typeface="DejaVu Sans"/>
              </a:rPr>
              <a:t>de la </a:t>
            </a:r>
            <a:r>
              <a:rPr b="0" lang="es-ES" sz="2200" spc="-1" strike="noStrike" u="sng">
                <a:solidFill>
                  <a:srgbClr val="000000"/>
                </a:solidFill>
                <a:uFillTx/>
                <a:latin typeface="Calibri"/>
                <a:ea typeface="DejaVu Sans"/>
              </a:rPr>
              <a:t>Oficina de Compras y Asesoramiento del STJ</a:t>
            </a:r>
            <a:r>
              <a:rPr b="0" lang="es-ES" sz="2200" spc="-1" strike="noStrike">
                <a:solidFill>
                  <a:srgbClr val="000000"/>
                </a:solidFill>
                <a:latin typeface="Calibri"/>
                <a:ea typeface="DejaVu Sans"/>
              </a:rPr>
              <a:t> se instruyó a los responsables de los organismos del Poder Judicial sobre el </a:t>
            </a:r>
            <a:r>
              <a:rPr b="0" lang="es-ES" sz="2200" spc="-1" strike="noStrike" u="sng">
                <a:solidFill>
                  <a:srgbClr val="000000"/>
                </a:solidFill>
                <a:uFillTx/>
                <a:latin typeface="Calibri"/>
                <a:ea typeface="DejaVu Sans"/>
              </a:rPr>
              <a:t>procedimiento</a:t>
            </a:r>
            <a:r>
              <a:rPr b="0" lang="es-ES" sz="2200" spc="-1" strike="noStrike">
                <a:solidFill>
                  <a:srgbClr val="000000"/>
                </a:solidFill>
                <a:latin typeface="Calibri"/>
                <a:ea typeface="DejaVu Sans"/>
              </a:rPr>
              <a:t> para solicitar y </a:t>
            </a:r>
            <a:r>
              <a:rPr b="0" lang="es-ES" sz="2200" spc="-1" strike="noStrike" u="sng">
                <a:solidFill>
                  <a:srgbClr val="000000"/>
                </a:solidFill>
                <a:uFillTx/>
                <a:latin typeface="Calibri"/>
                <a:ea typeface="DejaVu Sans"/>
              </a:rPr>
              <a:t>obtener la autorización</a:t>
            </a:r>
            <a:r>
              <a:rPr b="0" lang="es-ES" sz="2200" spc="-1" strike="noStrike">
                <a:solidFill>
                  <a:srgbClr val="000000"/>
                </a:solidFill>
                <a:latin typeface="Calibri"/>
                <a:ea typeface="DejaVu Sans"/>
              </a:rPr>
              <a:t> y respectiva </a:t>
            </a:r>
            <a:r>
              <a:rPr b="0" lang="es-ES" sz="2200" spc="-1" strike="noStrike" u="sng">
                <a:solidFill>
                  <a:srgbClr val="000000"/>
                </a:solidFill>
                <a:uFillTx/>
                <a:latin typeface="Calibri"/>
                <a:ea typeface="DejaVu Sans"/>
              </a:rPr>
              <a:t>resolución</a:t>
            </a:r>
            <a:r>
              <a:rPr b="0" lang="es-ES" sz="2200" spc="-1" strike="noStrike">
                <a:solidFill>
                  <a:srgbClr val="000000"/>
                </a:solidFill>
                <a:latin typeface="Calibri"/>
                <a:ea typeface="DejaVu Sans"/>
              </a:rPr>
              <a:t> de la </a:t>
            </a:r>
            <a:r>
              <a:rPr b="0" lang="es-ES" sz="2200" spc="-1" strike="noStrike" u="sng">
                <a:solidFill>
                  <a:srgbClr val="000000"/>
                </a:solidFill>
                <a:uFillTx/>
                <a:latin typeface="Calibri"/>
                <a:ea typeface="DejaVu Sans"/>
              </a:rPr>
              <a:t>División Registro Patrimonial</a:t>
            </a:r>
            <a:r>
              <a:rPr b="0" lang="es-ES" sz="2200" spc="-1" strike="noStrike">
                <a:solidFill>
                  <a:srgbClr val="000000"/>
                </a:solidFill>
                <a:latin typeface="Calibri"/>
                <a:ea typeface="DejaVu Sans"/>
              </a:rPr>
              <a:t> a fin de modificar el inventario del organismo (altas, bajas y/o transferencias de bienes muebles).</a:t>
            </a:r>
            <a:endParaRPr b="0" lang="es-ES" sz="2200" spc="-1" strike="noStrike">
              <a:latin typeface="Arial"/>
            </a:endParaRPr>
          </a:p>
          <a:p>
            <a:pPr marL="349200" indent="6480" algn="just">
              <a:lnSpc>
                <a:spcPct val="100000"/>
              </a:lnSpc>
            </a:pPr>
            <a:endParaRPr b="0" lang="es-ES" sz="2200" spc="-1" strike="noStrike">
              <a:latin typeface="Arial"/>
            </a:endParaRPr>
          </a:p>
          <a:p>
            <a:pPr marL="349200" indent="6480" algn="just">
              <a:lnSpc>
                <a:spcPct val="150000"/>
              </a:lnSpc>
            </a:pPr>
            <a:r>
              <a:rPr b="0" lang="es-ES" sz="2200" spc="-1" strike="noStrike">
                <a:solidFill>
                  <a:srgbClr val="000000"/>
                </a:solidFill>
                <a:latin typeface="Calibri"/>
                <a:ea typeface="DejaVu Sans"/>
              </a:rPr>
              <a:t>Esa autorización debe solicitarse </a:t>
            </a:r>
            <a:r>
              <a:rPr b="0" lang="es-ES" sz="2200" spc="-1" strike="noStrike" u="sng">
                <a:solidFill>
                  <a:srgbClr val="000000"/>
                </a:solidFill>
                <a:uFillTx/>
                <a:latin typeface="Calibri"/>
                <a:ea typeface="DejaVu Sans"/>
              </a:rPr>
              <a:t>vía nota</a:t>
            </a:r>
            <a:r>
              <a:rPr b="0" lang="es-ES" sz="2200" spc="-1" strike="noStrike">
                <a:solidFill>
                  <a:srgbClr val="000000"/>
                </a:solidFill>
                <a:latin typeface="Calibri"/>
                <a:ea typeface="DejaVu Sans"/>
              </a:rPr>
              <a:t> a la Oficina de Compras y Asesoramiento del STJ -  </a:t>
            </a:r>
            <a:r>
              <a:rPr b="0" lang="es-ES" sz="2200" spc="-1" strike="noStrike" u="sng">
                <a:solidFill>
                  <a:srgbClr val="000000"/>
                </a:solidFill>
                <a:uFillTx/>
                <a:latin typeface="Calibri"/>
                <a:ea typeface="DejaVu Sans"/>
              </a:rPr>
              <a:t>División Registro Patrimonial</a:t>
            </a:r>
            <a:r>
              <a:rPr b="0" lang="es-ES" sz="2200" spc="-1" strike="noStrike">
                <a:solidFill>
                  <a:srgbClr val="000000"/>
                </a:solidFill>
                <a:latin typeface="Calibri"/>
                <a:ea typeface="DejaVu Sans"/>
              </a:rPr>
              <a:t> sea en papel o por correo a </a:t>
            </a:r>
            <a:r>
              <a:rPr b="0" lang="es-ES" sz="2200" spc="-1" strike="noStrike">
                <a:solidFill>
                  <a:srgbClr val="0000ff"/>
                </a:solidFill>
                <a:latin typeface="Calibri"/>
                <a:ea typeface="DejaVu Sans"/>
              </a:rPr>
              <a:t>patrimonio@jusentrerios.gov.ar. </a:t>
            </a:r>
            <a:endParaRPr b="0" lang="es-ES" sz="2200" spc="-1" strike="noStrike">
              <a:latin typeface="Arial"/>
            </a:endParaRPr>
          </a:p>
        </p:txBody>
      </p:sp>
      <p:sp>
        <p:nvSpPr>
          <p:cNvPr id="10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Inventario Inicial - Altas &amp; Bajas</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1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13" name="CustomShape 3"/>
          <p:cNvSpPr/>
          <p:nvPr/>
        </p:nvSpPr>
        <p:spPr>
          <a:xfrm>
            <a:off x="650880" y="1941120"/>
            <a:ext cx="10889280" cy="43534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Las </a:t>
            </a:r>
            <a:r>
              <a:rPr b="0" lang="es-ES" sz="2200" spc="-1" strike="noStrike" u="sng">
                <a:solidFill>
                  <a:srgbClr val="000000"/>
                </a:solidFill>
                <a:uFillTx/>
                <a:latin typeface="Calibri"/>
                <a:ea typeface="DejaVu Sans"/>
              </a:rPr>
              <a:t>tareas de registro patrimonial</a:t>
            </a:r>
            <a:r>
              <a:rPr b="0" lang="es-ES" sz="2200" spc="-1" strike="noStrike">
                <a:solidFill>
                  <a:srgbClr val="000000"/>
                </a:solidFill>
                <a:latin typeface="Calibri"/>
                <a:ea typeface="DejaVu Sans"/>
              </a:rPr>
              <a:t> de los bienes del Poder Judicial exigen la utilización del </a:t>
            </a:r>
            <a:r>
              <a:rPr b="1" lang="es-ES" sz="2200" spc="-1" strike="noStrike">
                <a:solidFill>
                  <a:srgbClr val="000000"/>
                </a:solidFill>
                <a:latin typeface="Calibri"/>
                <a:ea typeface="DejaVu Sans"/>
              </a:rPr>
              <a:t>SIAF</a:t>
            </a:r>
            <a:r>
              <a:rPr b="0" lang="es-ES" sz="2200" spc="-1" strike="noStrike">
                <a:solidFill>
                  <a:srgbClr val="000000"/>
                </a:solidFill>
                <a:latin typeface="Calibri"/>
                <a:ea typeface="DejaVu Sans"/>
              </a:rPr>
              <a:t> - Sistema Integrado de Administración Financiera de la </a:t>
            </a:r>
            <a:r>
              <a:rPr b="0" lang="es-ES" sz="2200" spc="-1" strike="noStrike" u="sng">
                <a:solidFill>
                  <a:srgbClr val="000000"/>
                </a:solidFill>
                <a:uFillTx/>
                <a:latin typeface="Calibri"/>
                <a:ea typeface="DejaVu Sans"/>
              </a:rPr>
              <a:t>Provincia de Entre Ríos</a:t>
            </a:r>
            <a:r>
              <a:rPr b="0" lang="es-ES" sz="2200" spc="-1" strike="noStrike">
                <a:solidFill>
                  <a:srgbClr val="000000"/>
                </a:solidFill>
                <a:latin typeface="Calibri"/>
                <a:ea typeface="DejaVu Sans"/>
              </a:rPr>
              <a:t>. Hasta tanto se cuente con un </a:t>
            </a:r>
            <a:r>
              <a:rPr b="0" lang="es-ES" sz="2200" spc="-1" strike="noStrike" u="sng">
                <a:solidFill>
                  <a:srgbClr val="000000"/>
                </a:solidFill>
                <a:uFillTx/>
                <a:latin typeface="Calibri"/>
                <a:ea typeface="DejaVu Sans"/>
              </a:rPr>
              <a:t>sistema descentralizado</a:t>
            </a:r>
            <a:r>
              <a:rPr b="0" lang="es-ES" sz="2200" spc="-1" strike="noStrike">
                <a:solidFill>
                  <a:srgbClr val="000000"/>
                </a:solidFill>
                <a:latin typeface="Calibri"/>
                <a:ea typeface="DejaVu Sans"/>
              </a:rPr>
              <a:t> de registro, estas tareas serán efectuadas por la </a:t>
            </a:r>
            <a:r>
              <a:rPr b="0" lang="es-ES" sz="2200" spc="-1" strike="noStrike" u="sng">
                <a:solidFill>
                  <a:srgbClr val="000000"/>
                </a:solidFill>
                <a:uFillTx/>
                <a:latin typeface="Calibri"/>
                <a:ea typeface="DejaVu Sans"/>
              </a:rPr>
              <a:t>División Registro Patrimonial</a:t>
            </a:r>
            <a:r>
              <a:rPr b="0" lang="es-ES" sz="2200" spc="-1" strike="noStrike">
                <a:solidFill>
                  <a:srgbClr val="000000"/>
                </a:solidFill>
                <a:latin typeface="Calibri"/>
                <a:ea typeface="DejaVu Sans"/>
              </a:rPr>
              <a:t> de la Oficina de Compras y Asesoramiento del STJ</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Para optimizar </a:t>
            </a:r>
            <a:r>
              <a:rPr b="0" lang="es-ES" sz="2200" spc="-1" strike="noStrike" u="sng">
                <a:solidFill>
                  <a:srgbClr val="000000"/>
                </a:solidFill>
                <a:uFillTx/>
                <a:latin typeface="Calibri"/>
                <a:ea typeface="DejaVu Sans"/>
              </a:rPr>
              <a:t>los recursos humanos existentes</a:t>
            </a:r>
            <a:r>
              <a:rPr b="0" lang="es-ES" sz="2200" spc="-1" strike="noStrike">
                <a:solidFill>
                  <a:srgbClr val="000000"/>
                </a:solidFill>
                <a:latin typeface="Calibri"/>
                <a:ea typeface="DejaVu Sans"/>
              </a:rPr>
              <a:t> sin generar incremento presupuestario, la Contaduría General y la Oficina de Compras y Asesoramiento trabajan en conjunto. Por </a:t>
            </a:r>
            <a:r>
              <a:rPr b="1" lang="es-ES" sz="2200" spc="-1" strike="noStrike">
                <a:solidFill>
                  <a:srgbClr val="000000"/>
                </a:solidFill>
                <a:latin typeface="Calibri"/>
                <a:ea typeface="DejaVu Sans"/>
              </a:rPr>
              <a:t>Resolución Nro. 364/20 </a:t>
            </a:r>
            <a:r>
              <a:rPr b="0" lang="es-ES" sz="2200" spc="-1" strike="noStrike">
                <a:solidFill>
                  <a:srgbClr val="000000"/>
                </a:solidFill>
                <a:latin typeface="Calibri"/>
                <a:ea typeface="DejaVu Sans"/>
              </a:rPr>
              <a:t>de la Dirección de Gestión Humana de fecha </a:t>
            </a:r>
            <a:r>
              <a:rPr b="1" lang="es-ES" sz="2200" spc="-1" strike="noStrike">
                <a:solidFill>
                  <a:srgbClr val="000000"/>
                </a:solidFill>
                <a:latin typeface="Calibri"/>
                <a:ea typeface="DejaVu Sans"/>
              </a:rPr>
              <a:t>05.08.2020</a:t>
            </a:r>
            <a:r>
              <a:rPr b="0" lang="es-ES" sz="2200" spc="-1" strike="noStrike">
                <a:solidFill>
                  <a:srgbClr val="000000"/>
                </a:solidFill>
                <a:latin typeface="Calibri"/>
                <a:ea typeface="DejaVu Sans"/>
              </a:rPr>
              <a:t>, los dos organismos afectan agentes de </a:t>
            </a:r>
            <a:r>
              <a:rPr b="0" lang="es-ES" sz="2200" spc="-1" strike="noStrike" u="sng">
                <a:solidFill>
                  <a:srgbClr val="000000"/>
                </a:solidFill>
                <a:uFillTx/>
                <a:latin typeface="Calibri"/>
                <a:ea typeface="DejaVu Sans"/>
              </a:rPr>
              <a:t>ambas dependencias</a:t>
            </a:r>
            <a:r>
              <a:rPr b="0" lang="es-ES" sz="2200" spc="-1" strike="noStrike">
                <a:solidFill>
                  <a:srgbClr val="000000"/>
                </a:solidFill>
                <a:latin typeface="Calibri"/>
                <a:ea typeface="DejaVu Sans"/>
              </a:rPr>
              <a:t> para cumplir con esas tareas. </a:t>
            </a:r>
            <a:endParaRPr b="0" lang="es-ES" sz="2200" spc="-1" strike="noStrike">
              <a:latin typeface="Arial"/>
            </a:endParaRPr>
          </a:p>
        </p:txBody>
      </p:sp>
      <p:sp>
        <p:nvSpPr>
          <p:cNvPr id="11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Carga de Datos</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1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18" name="CustomShape 3"/>
          <p:cNvSpPr/>
          <p:nvPr/>
        </p:nvSpPr>
        <p:spPr>
          <a:xfrm>
            <a:off x="650880" y="200124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50000"/>
              </a:lnSpc>
            </a:pPr>
            <a:r>
              <a:rPr b="0" lang="es-ES" sz="2200" spc="-1" strike="noStrike">
                <a:solidFill>
                  <a:srgbClr val="000000"/>
                </a:solidFill>
                <a:latin typeface="Calibri"/>
                <a:ea typeface="DejaVu Sans"/>
              </a:rPr>
              <a:t>Conforme lo establecido en el </a:t>
            </a:r>
            <a:r>
              <a:rPr b="1" lang="es-ES" sz="2200" spc="-1" strike="noStrike">
                <a:solidFill>
                  <a:srgbClr val="000000"/>
                </a:solidFill>
                <a:latin typeface="Calibri"/>
                <a:ea typeface="DejaVu Sans"/>
              </a:rPr>
              <a:t>Reglamento de Registro Patrimonial</a:t>
            </a:r>
            <a:r>
              <a:rPr b="0" lang="es-ES" sz="2200" spc="-1" strike="noStrike">
                <a:solidFill>
                  <a:srgbClr val="000000"/>
                </a:solidFill>
                <a:latin typeface="Calibri"/>
                <a:ea typeface="DejaVu Sans"/>
              </a:rPr>
              <a:t>, corresponde a la </a:t>
            </a:r>
            <a:r>
              <a:rPr b="0" lang="es-ES" sz="2200" spc="-1" strike="noStrike" u="sng">
                <a:solidFill>
                  <a:srgbClr val="000000"/>
                </a:solidFill>
                <a:uFillTx/>
                <a:latin typeface="Calibri"/>
                <a:ea typeface="DejaVu Sans"/>
              </a:rPr>
              <a:t>División Registro Patrimonial</a:t>
            </a:r>
            <a:r>
              <a:rPr b="0" lang="es-ES" sz="2200" spc="-1" strike="noStrike">
                <a:solidFill>
                  <a:srgbClr val="000000"/>
                </a:solidFill>
                <a:latin typeface="Calibri"/>
                <a:ea typeface="DejaVu Sans"/>
              </a:rPr>
              <a:t>, dependiente de la Oficina de Compras y Asesoramiento del STJ, la intervención en todo lo relacionado con los ingresos y egresos de bienes muebles e inmuebles al patrimonio del Poder Judicial, como así también en los movimientos internos de los mismos, de acuerdo con las normas establecidas en el Reglamento (</a:t>
            </a:r>
            <a:r>
              <a:rPr b="1" lang="es-ES" sz="2200" spc="-1" strike="noStrike">
                <a:solidFill>
                  <a:srgbClr val="000000"/>
                </a:solidFill>
                <a:latin typeface="Calibri"/>
                <a:ea typeface="DejaVu Sans"/>
              </a:rPr>
              <a:t>art. 1º</a:t>
            </a:r>
            <a:r>
              <a:rPr b="0" lang="es-ES" sz="2200" spc="-1" strike="noStrike">
                <a:solidFill>
                  <a:srgbClr val="000000"/>
                </a:solidFill>
                <a:latin typeface="Calibri"/>
                <a:ea typeface="DejaVu Sans"/>
              </a:rPr>
              <a:t>)</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17640" algn="just">
              <a:lnSpc>
                <a:spcPct val="150000"/>
              </a:lnSpc>
            </a:pPr>
            <a:r>
              <a:rPr b="0" lang="es-ES" sz="2200" spc="-1" strike="noStrike">
                <a:solidFill>
                  <a:srgbClr val="000000"/>
                </a:solidFill>
                <a:latin typeface="Calibri"/>
                <a:ea typeface="DejaVu Sans"/>
              </a:rPr>
              <a:t>Las funciones de la División Registro Patrimonial se encuentran ampliamente detalladas en el Reglamento de Registro Patrimonial (</a:t>
            </a:r>
            <a:r>
              <a:rPr b="1" lang="es-ES" sz="2200" spc="-1" strike="noStrike">
                <a:solidFill>
                  <a:srgbClr val="000000"/>
                </a:solidFill>
                <a:latin typeface="Calibri"/>
                <a:ea typeface="DejaVu Sans"/>
              </a:rPr>
              <a:t>art. 2º</a:t>
            </a:r>
            <a:r>
              <a:rPr b="0" lang="es-ES" sz="2200" spc="-1" strike="noStrike">
                <a:solidFill>
                  <a:srgbClr val="000000"/>
                </a:solidFill>
                <a:latin typeface="Calibri"/>
                <a:ea typeface="DejaVu Sans"/>
              </a:rPr>
              <a:t>)</a:t>
            </a:r>
            <a:endParaRPr b="0" lang="es-ES" sz="2200" spc="-1" strike="noStrike">
              <a:latin typeface="Arial"/>
            </a:endParaRPr>
          </a:p>
        </p:txBody>
      </p:sp>
      <p:sp>
        <p:nvSpPr>
          <p:cNvPr id="11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2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Reglamento </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22"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23" name="CustomShape 3"/>
          <p:cNvSpPr/>
          <p:nvPr/>
        </p:nvSpPr>
        <p:spPr>
          <a:xfrm>
            <a:off x="650880" y="2001240"/>
            <a:ext cx="10889280" cy="4231080"/>
          </a:xfrm>
          <a:prstGeom prst="rect">
            <a:avLst/>
          </a:prstGeom>
          <a:noFill/>
          <a:ln>
            <a:noFill/>
          </a:ln>
        </p:spPr>
        <p:style>
          <a:lnRef idx="0"/>
          <a:fillRef idx="0"/>
          <a:effectRef idx="0"/>
          <a:fontRef idx="minor"/>
        </p:style>
        <p:txBody>
          <a:bodyPr lIns="90000" rIns="90000" tIns="45000" bIns="45000"/>
          <a:p>
            <a:pPr marL="358920" indent="17640" algn="just">
              <a:lnSpc>
                <a:spcPct val="150000"/>
              </a:lnSpc>
            </a:pPr>
            <a:r>
              <a:rPr b="0" lang="es-ES" sz="2200" spc="-1" strike="noStrike">
                <a:solidFill>
                  <a:srgbClr val="000000"/>
                </a:solidFill>
                <a:latin typeface="Calibri"/>
                <a:ea typeface="DejaVu Sans"/>
              </a:rPr>
              <a:t>La División Registro Patrimonial cuenta con un </a:t>
            </a:r>
            <a:r>
              <a:rPr b="0" lang="es-ES" sz="2200" spc="-1" strike="noStrike" u="sng">
                <a:solidFill>
                  <a:srgbClr val="000000"/>
                </a:solidFill>
                <a:uFillTx/>
                <a:latin typeface="Calibri"/>
                <a:ea typeface="DejaVu Sans"/>
              </a:rPr>
              <a:t>sistema de información</a:t>
            </a:r>
            <a:r>
              <a:rPr b="0" lang="es-ES" sz="2200" spc="-1" strike="noStrike">
                <a:solidFill>
                  <a:srgbClr val="000000"/>
                </a:solidFill>
                <a:latin typeface="Calibri"/>
                <a:ea typeface="DejaVu Sans"/>
              </a:rPr>
              <a:t> de los bienes de uso, necesaria para su correcta identificación, a saber: características, valor, indicación del destino, responsable de los mismos y otra referencia útil, según Reglamento (</a:t>
            </a:r>
            <a:r>
              <a:rPr b="1" lang="es-ES" sz="2200" spc="-1" strike="noStrike">
                <a:solidFill>
                  <a:srgbClr val="000000"/>
                </a:solidFill>
                <a:latin typeface="Calibri"/>
                <a:ea typeface="DejaVu Sans"/>
              </a:rPr>
              <a:t>art. 5º</a:t>
            </a:r>
            <a:r>
              <a:rPr b="0" lang="es-ES" sz="2200" spc="-1" strike="noStrike">
                <a:solidFill>
                  <a:srgbClr val="000000"/>
                </a:solidFill>
                <a:latin typeface="Calibri"/>
                <a:ea typeface="DejaVu Sans"/>
              </a:rPr>
              <a:t>)</a:t>
            </a:r>
            <a:endParaRPr b="0" lang="es-ES" sz="2200" spc="-1" strike="noStrike">
              <a:latin typeface="Arial"/>
            </a:endParaRPr>
          </a:p>
          <a:p>
            <a:pPr marL="358920" indent="17640" algn="just">
              <a:lnSpc>
                <a:spcPct val="100000"/>
              </a:lnSpc>
            </a:pPr>
            <a:endParaRPr b="0" lang="es-ES" sz="2200" spc="-1" strike="noStrike">
              <a:latin typeface="Arial"/>
            </a:endParaRPr>
          </a:p>
          <a:p>
            <a:pPr marL="358920" indent="17640" algn="just">
              <a:lnSpc>
                <a:spcPct val="150000"/>
              </a:lnSpc>
            </a:pPr>
            <a:r>
              <a:rPr b="1" lang="es-ES" sz="2200" spc="-1" strike="noStrike">
                <a:solidFill>
                  <a:srgbClr val="000000"/>
                </a:solidFill>
                <a:latin typeface="Calibri"/>
                <a:ea typeface="DejaVu Sans"/>
              </a:rPr>
              <a:t>Información que registra el sistema: </a:t>
            </a:r>
            <a:endParaRPr b="0" lang="es-ES" sz="2200" spc="-1" strike="noStrike">
              <a:latin typeface="Arial"/>
            </a:endParaRPr>
          </a:p>
          <a:p>
            <a:pPr marL="358920" indent="17640" algn="just">
              <a:lnSpc>
                <a:spcPct val="150000"/>
              </a:lnSpc>
              <a:spcBef>
                <a:spcPts val="601"/>
              </a:spcBef>
            </a:pPr>
            <a:r>
              <a:rPr b="0" lang="es-ES" sz="2200" spc="-1" strike="noStrike">
                <a:solidFill>
                  <a:srgbClr val="000000"/>
                </a:solidFill>
                <a:latin typeface="Calibri"/>
                <a:ea typeface="DejaVu Sans"/>
              </a:rPr>
              <a:t>1) Número de inventario.</a:t>
            </a:r>
            <a:endParaRPr b="0" lang="es-ES" sz="2200" spc="-1" strike="noStrike">
              <a:latin typeface="Arial"/>
            </a:endParaRPr>
          </a:p>
          <a:p>
            <a:pPr marL="358920" indent="17640" algn="just">
              <a:lnSpc>
                <a:spcPct val="150000"/>
              </a:lnSpc>
            </a:pPr>
            <a:r>
              <a:rPr b="0" lang="es-ES" sz="2200" spc="-1" strike="noStrike">
                <a:solidFill>
                  <a:srgbClr val="000000"/>
                </a:solidFill>
                <a:latin typeface="Calibri"/>
                <a:ea typeface="DejaVu Sans"/>
              </a:rPr>
              <a:t>2) Descripción del bien.</a:t>
            </a:r>
            <a:endParaRPr b="0" lang="es-ES" sz="2200" spc="-1" strike="noStrike">
              <a:latin typeface="Arial"/>
            </a:endParaRPr>
          </a:p>
          <a:p>
            <a:pPr marL="358920" indent="17640" algn="just">
              <a:lnSpc>
                <a:spcPct val="150000"/>
              </a:lnSpc>
            </a:pPr>
            <a:r>
              <a:rPr b="0" lang="es-ES" sz="2200" spc="-1" strike="noStrike">
                <a:solidFill>
                  <a:srgbClr val="000000"/>
                </a:solidFill>
                <a:latin typeface="Calibri"/>
                <a:ea typeface="DejaVu Sans"/>
              </a:rPr>
              <a:t>3) Fecha de compra o de adquisición del bien, con N° de orden de compra en este caso.</a:t>
            </a:r>
            <a:endParaRPr b="0" lang="es-ES" sz="2200" spc="-1" strike="noStrike">
              <a:latin typeface="Arial"/>
            </a:endParaRPr>
          </a:p>
        </p:txBody>
      </p:sp>
      <p:sp>
        <p:nvSpPr>
          <p:cNvPr id="124"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25"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Reglamento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CustomShape 1"/>
          <p:cNvSpPr/>
          <p:nvPr/>
        </p:nvSpPr>
        <p:spPr>
          <a:xfrm>
            <a:off x="0" y="0"/>
            <a:ext cx="12191040" cy="6856920"/>
          </a:xfrm>
          <a:prstGeom prst="rect">
            <a:avLst/>
          </a:prstGeom>
          <a:pattFill prst="ltDnDiag">
            <a:fgClr>
              <a:srgbClr val="fdc3a4"/>
            </a:fgClr>
            <a:bgClr>
              <a:srgbClr val="ffffff"/>
            </a:bgClr>
          </a:pattFill>
          <a:ln>
            <a:noFill/>
          </a:ln>
        </p:spPr>
        <p:style>
          <a:lnRef idx="2">
            <a:schemeClr val="accent1">
              <a:shade val="50000"/>
            </a:schemeClr>
          </a:lnRef>
          <a:fillRef idx="1">
            <a:schemeClr val="accent1"/>
          </a:fillRef>
          <a:effectRef idx="0">
            <a:schemeClr val="accent1"/>
          </a:effectRef>
          <a:fontRef idx="minor"/>
        </p:style>
      </p:sp>
      <p:sp>
        <p:nvSpPr>
          <p:cNvPr id="127" name="CustomShape 2"/>
          <p:cNvSpPr/>
          <p:nvPr/>
        </p:nvSpPr>
        <p:spPr>
          <a:xfrm>
            <a:off x="484560" y="484560"/>
            <a:ext cx="11221560" cy="1478520"/>
          </a:xfrm>
          <a:prstGeom prst="rect">
            <a:avLst/>
          </a:prstGeom>
          <a:pattFill prst="openDmnd">
            <a:fgClr>
              <a:srgbClr val="00b0f0"/>
            </a:fgClr>
            <a:bgClr>
              <a:srgbClr val="ffffff"/>
            </a:bgClr>
          </a:pattFill>
          <a:ln>
            <a:noFill/>
          </a:ln>
          <a:effectLst>
            <a:outerShdw algn="t" blurRad="50800" dir="5400000" dist="38160" rotWithShape="0">
              <a:srgbClr val="000000">
                <a:alpha val="40000"/>
              </a:srgbClr>
            </a:outerShdw>
          </a:effectLst>
          <a:scene3d>
            <a:camera prst="orthographicFront"/>
            <a:lightRig dir="t" rig="balanced"/>
          </a:scene3d>
          <a:sp3d>
            <a:bevelT w="6350" h="6350"/>
          </a:sp3d>
        </p:spPr>
        <p:style>
          <a:lnRef idx="2">
            <a:schemeClr val="accent1">
              <a:shade val="50000"/>
            </a:schemeClr>
          </a:lnRef>
          <a:fillRef idx="1">
            <a:schemeClr val="accent1"/>
          </a:fillRef>
          <a:effectRef idx="0">
            <a:schemeClr val="accent1"/>
          </a:effectRef>
          <a:fontRef idx="minor"/>
        </p:style>
      </p:sp>
      <p:sp>
        <p:nvSpPr>
          <p:cNvPr id="128" name="CustomShape 3"/>
          <p:cNvSpPr/>
          <p:nvPr/>
        </p:nvSpPr>
        <p:spPr>
          <a:xfrm>
            <a:off x="650880" y="1851120"/>
            <a:ext cx="10889280" cy="4231080"/>
          </a:xfrm>
          <a:prstGeom prst="rect">
            <a:avLst/>
          </a:prstGeom>
          <a:noFill/>
          <a:ln>
            <a:noFill/>
          </a:ln>
        </p:spPr>
        <p:style>
          <a:lnRef idx="0"/>
          <a:fillRef idx="0"/>
          <a:effectRef idx="0"/>
          <a:fontRef idx="minor"/>
        </p:style>
        <p:txBody>
          <a:bodyPr lIns="90000" rIns="90000" tIns="45000" bIns="45000"/>
          <a:p>
            <a:pPr marL="343080" indent="17640" algn="just">
              <a:lnSpc>
                <a:spcPct val="100000"/>
              </a:lnSpc>
              <a:spcBef>
                <a:spcPts val="1199"/>
              </a:spcBef>
            </a:pPr>
            <a:endParaRPr b="0" lang="es-ES" sz="1800" spc="-1" strike="noStrike">
              <a:latin typeface="Arial"/>
            </a:endParaRPr>
          </a:p>
          <a:p>
            <a:pPr marL="343080" indent="17640" algn="just">
              <a:lnSpc>
                <a:spcPct val="100000"/>
              </a:lnSpc>
            </a:pPr>
            <a:r>
              <a:rPr b="0" lang="es-ES" sz="2200" spc="-1" strike="noStrike">
                <a:solidFill>
                  <a:srgbClr val="000000"/>
                </a:solidFill>
                <a:latin typeface="Calibri"/>
                <a:ea typeface="DejaVu Sans"/>
              </a:rPr>
              <a:t>4) Responsable patrimonial del bien (organismo y titular del mismo).</a:t>
            </a:r>
            <a:endParaRPr b="0" lang="es-ES" sz="2200" spc="-1" strike="noStrike">
              <a:latin typeface="Arial"/>
            </a:endParaRPr>
          </a:p>
          <a:p>
            <a:pPr marL="343080" indent="17640" algn="just">
              <a:lnSpc>
                <a:spcPct val="150000"/>
              </a:lnSpc>
              <a:spcBef>
                <a:spcPts val="601"/>
              </a:spcBef>
            </a:pPr>
            <a:r>
              <a:rPr b="0" lang="es-ES" sz="2200" spc="-1" strike="noStrike">
                <a:solidFill>
                  <a:srgbClr val="000000"/>
                </a:solidFill>
                <a:latin typeface="Calibri"/>
                <a:ea typeface="DejaVu Sans"/>
              </a:rPr>
              <a:t>5) N° de serie, en caso de poseerlo (bienes numerados por series)</a:t>
            </a:r>
            <a:endParaRPr b="0" lang="es-ES" sz="2200" spc="-1" strike="noStrike">
              <a:latin typeface="Arial"/>
            </a:endParaRPr>
          </a:p>
          <a:p>
            <a:pPr marL="343080" indent="17640" algn="just">
              <a:lnSpc>
                <a:spcPct val="150000"/>
              </a:lnSpc>
              <a:spcBef>
                <a:spcPts val="601"/>
              </a:spcBef>
            </a:pPr>
            <a:r>
              <a:rPr b="0" lang="es-ES" sz="2200" spc="-1" strike="noStrike">
                <a:solidFill>
                  <a:srgbClr val="000000"/>
                </a:solidFill>
                <a:latin typeface="Calibri"/>
                <a:ea typeface="DejaVu Sans"/>
              </a:rPr>
              <a:t>6) Marca y modelo del bien.</a:t>
            </a:r>
            <a:endParaRPr b="0" lang="es-ES" sz="2200" spc="-1" strike="noStrike">
              <a:latin typeface="Arial"/>
            </a:endParaRPr>
          </a:p>
          <a:p>
            <a:pPr marL="343080" indent="17640" algn="just">
              <a:lnSpc>
                <a:spcPct val="150000"/>
              </a:lnSpc>
              <a:spcBef>
                <a:spcPts val="601"/>
              </a:spcBef>
            </a:pPr>
            <a:r>
              <a:rPr b="0" lang="es-ES" sz="2200" spc="-1" strike="noStrike">
                <a:solidFill>
                  <a:srgbClr val="000000"/>
                </a:solidFill>
                <a:latin typeface="Calibri"/>
                <a:ea typeface="DejaVu Sans"/>
              </a:rPr>
              <a:t>7) Localización física del bien</a:t>
            </a:r>
            <a:endParaRPr b="0" lang="es-ES" sz="2200" spc="-1" strike="noStrike">
              <a:latin typeface="Arial"/>
            </a:endParaRPr>
          </a:p>
          <a:p>
            <a:pPr marL="343080" indent="17640" algn="just">
              <a:lnSpc>
                <a:spcPct val="150000"/>
              </a:lnSpc>
              <a:spcBef>
                <a:spcPts val="601"/>
              </a:spcBef>
            </a:pPr>
            <a:r>
              <a:rPr b="0" lang="es-ES" sz="2200" spc="-1" strike="noStrike">
                <a:solidFill>
                  <a:srgbClr val="000000"/>
                </a:solidFill>
                <a:latin typeface="Calibri"/>
                <a:ea typeface="DejaVu Sans"/>
              </a:rPr>
              <a:t>8) Estado de conservación del bien.</a:t>
            </a:r>
            <a:endParaRPr b="0" lang="es-ES" sz="2200" spc="-1" strike="noStrike">
              <a:latin typeface="Arial"/>
            </a:endParaRPr>
          </a:p>
          <a:p>
            <a:pPr marL="343080" indent="17640" algn="just">
              <a:lnSpc>
                <a:spcPct val="150000"/>
              </a:lnSpc>
              <a:spcBef>
                <a:spcPts val="601"/>
              </a:spcBef>
            </a:pPr>
            <a:r>
              <a:rPr b="0" lang="es-ES" sz="2200" spc="-1" strike="noStrike">
                <a:solidFill>
                  <a:srgbClr val="000000"/>
                </a:solidFill>
                <a:latin typeface="Calibri"/>
                <a:ea typeface="DejaVu Sans"/>
              </a:rPr>
              <a:t>9) Valor estimativo del bien (en caso de bienes nuevos, N° de factura e importe)</a:t>
            </a:r>
            <a:endParaRPr b="0" lang="es-ES" sz="2200" spc="-1" strike="noStrike">
              <a:latin typeface="Arial"/>
            </a:endParaRPr>
          </a:p>
          <a:p>
            <a:pPr marL="343080" indent="17640" algn="just">
              <a:lnSpc>
                <a:spcPct val="150000"/>
              </a:lnSpc>
              <a:spcBef>
                <a:spcPts val="601"/>
              </a:spcBef>
            </a:pPr>
            <a:r>
              <a:rPr b="0" lang="es-ES" sz="2200" spc="-1" strike="noStrike">
                <a:solidFill>
                  <a:srgbClr val="000000"/>
                </a:solidFill>
                <a:latin typeface="Calibri"/>
                <a:ea typeface="DejaVu Sans"/>
              </a:rPr>
              <a:t>10) Todo otro dato que permita su correcta individualización.</a:t>
            </a:r>
            <a:endParaRPr b="0" lang="es-ES" sz="2200" spc="-1" strike="noStrike">
              <a:latin typeface="Arial"/>
            </a:endParaRPr>
          </a:p>
          <a:p>
            <a:pPr marL="343080" indent="17640" algn="just">
              <a:lnSpc>
                <a:spcPct val="100000"/>
              </a:lnSpc>
            </a:pPr>
            <a:endParaRPr b="0" lang="es-ES" sz="2200" spc="-1" strike="noStrike">
              <a:latin typeface="Arial"/>
            </a:endParaRPr>
          </a:p>
          <a:p>
            <a:pPr marL="343080" indent="-342000">
              <a:lnSpc>
                <a:spcPct val="100000"/>
              </a:lnSpc>
              <a:spcBef>
                <a:spcPts val="799"/>
              </a:spcBef>
            </a:pPr>
            <a:r>
              <a:rPr b="0" lang="es-ES" sz="2200" spc="-1" strike="noStrike" u="sng">
                <a:solidFill>
                  <a:srgbClr val="000000"/>
                </a:solidFill>
                <a:uFillTx/>
                <a:latin typeface="Calibri"/>
                <a:ea typeface="DejaVu Sans"/>
              </a:rPr>
              <a:t>      </a:t>
            </a:r>
            <a:endParaRPr b="0" lang="es-ES" sz="2200" spc="-1" strike="noStrike">
              <a:latin typeface="Arial"/>
            </a:endParaRPr>
          </a:p>
        </p:txBody>
      </p:sp>
      <p:sp>
        <p:nvSpPr>
          <p:cNvPr id="129" name="CustomShape 4"/>
          <p:cNvSpPr/>
          <p:nvPr/>
        </p:nvSpPr>
        <p:spPr>
          <a:xfrm>
            <a:off x="650880" y="648360"/>
            <a:ext cx="10889280" cy="1150920"/>
          </a:xfrm>
          <a:prstGeom prst="rect">
            <a:avLst/>
          </a:prstGeom>
          <a:noFill/>
          <a:ln w="15840">
            <a:solidFill>
              <a:schemeClr val="accent1"/>
            </a:solidFill>
            <a:miter/>
          </a:ln>
          <a:effectLst>
            <a:outerShdw blurRad="40000" dir="5400000" dist="2304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30" name="CustomShape 5"/>
          <p:cNvSpPr/>
          <p:nvPr/>
        </p:nvSpPr>
        <p:spPr>
          <a:xfrm>
            <a:off x="804600" y="980640"/>
            <a:ext cx="10582200" cy="486360"/>
          </a:xfrm>
          <a:prstGeom prst="rect">
            <a:avLst/>
          </a:prstGeom>
          <a:noFill/>
          <a:ln>
            <a:noFill/>
          </a:ln>
        </p:spPr>
        <p:style>
          <a:lnRef idx="0"/>
          <a:fillRef idx="0"/>
          <a:effectRef idx="0"/>
          <a:fontRef idx="minor"/>
        </p:style>
        <p:txBody>
          <a:bodyPr lIns="90000" rIns="90000" tIns="45000" bIns="45000" anchor="b"/>
          <a:p>
            <a:pPr algn="ctr">
              <a:lnSpc>
                <a:spcPct val="100000"/>
              </a:lnSpc>
            </a:pPr>
            <a:br/>
            <a:br/>
            <a:br/>
            <a:b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endParaRPr b="0" lang="es-ES" sz="1800" spc="-1" strike="noStrike">
              <a:latin typeface="Arial"/>
            </a:endParaRPr>
          </a:p>
          <a:p>
            <a:pPr algn="ctr">
              <a:lnSpc>
                <a:spcPct val="100000"/>
              </a:lnSpc>
            </a:pPr>
            <a:r>
              <a:rPr b="1" lang="es-ES" sz="3600" spc="-4" strike="noStrike">
                <a:solidFill>
                  <a:srgbClr val="000000"/>
                </a:solidFill>
                <a:latin typeface="Calibri"/>
                <a:ea typeface="DejaVu Sans"/>
              </a:rPr>
              <a:t>Registro Patrimonial - Reglamento</a:t>
            </a:r>
            <a:endParaRPr b="0" lang="es-ES" sz="36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5026</TotalTime>
  <Application>LibreOffice/6.1.2.1$Windows_X86_64 LibreOffice_project/65905a128db06ba48db947242809d14d3f9a93fe</Application>
  <Words>2752</Words>
  <Paragraphs>324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2022-06-17T20:21:47Z</dcterms:created>
  <dc:creator>juzgado</dc:creator>
  <dc:description/>
  <dc:language>es-ES</dc:language>
  <cp:lastModifiedBy/>
  <cp:lastPrinted>2023-03-10T12:19:51Z</cp:lastPrinted>
  <dcterms:modified xsi:type="dcterms:W3CDTF">2023-05-10T08:53:40Z</dcterms:modified>
  <cp:revision>1186</cp:revision>
  <dc:subject/>
  <dc:title>Presentación de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34</vt:i4>
  </property>
  <property fmtid="{D5CDD505-2E9C-101B-9397-08002B2CF9AE}" pid="8" name="PresentationFormat">
    <vt:lpwstr>Personalizado</vt:lpwstr>
  </property>
  <property fmtid="{D5CDD505-2E9C-101B-9397-08002B2CF9AE}" pid="9" name="ScaleCrop">
    <vt:bool>0</vt:bool>
  </property>
  <property fmtid="{D5CDD505-2E9C-101B-9397-08002B2CF9AE}" pid="10" name="ShareDoc">
    <vt:bool>0</vt:bool>
  </property>
  <property fmtid="{D5CDD505-2E9C-101B-9397-08002B2CF9AE}" pid="11" name="Slides">
    <vt:i4>34</vt:i4>
  </property>
</Properties>
</file>