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ES" sz="1800" spc="-1" strike="noStrike">
                <a:solidFill>
                  <a:srgbClr val="000000"/>
                </a:solidFill>
                <a:latin typeface="Franklin Gothic Book"/>
              </a:rPr>
              <a:t>Pulse para desplazar la página</a:t>
            </a:r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s-ES" sz="2000" spc="-1" strike="noStrike">
                <a:latin typeface="Arial"/>
              </a:rPr>
              <a:t>Pulse para editar el formato de las notas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s-ES" sz="1400" spc="-1" strike="noStrike">
                <a:latin typeface="Times New Roman"/>
              </a:rPr>
              <a:t> 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s-ES" sz="1400" spc="-1" strike="noStrike">
                <a:latin typeface="Times New Roman"/>
              </a:rPr>
              <a:t> 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s-ES" sz="1400" spc="-1" strike="noStrike">
                <a:latin typeface="Times New Roman"/>
              </a:rPr>
              <a:t> 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559CC1AF-642B-49BF-A30A-F4B4116F4232}" type="slidenum">
              <a:rPr b="0" lang="es-ES" sz="1400" spc="-1" strike="noStrike">
                <a:latin typeface="Times New Roman"/>
              </a:rPr>
              <a:t>1</a:t>
            </a:fld>
            <a:endParaRPr b="0" lang="es-E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C71BDBAD-2292-40F7-B187-F149A7E92CEF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87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825FCDC6-B216-425D-932F-FF2FC890ECAC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90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DC294AC-87BF-40D2-9B8A-FD2A65A26B28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9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8F020F29-5597-4922-902F-3F64415E1D86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9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41CFA6C-44A2-4C28-8607-C16CDB4BA4BB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9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A59AEC14-EC17-44D4-AB13-DC76DE9BA4B2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6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60FF324-9C45-49D1-99C9-74B5F50B55D7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6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9274DD6-6BD5-46BA-9473-2511CCFDE05A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6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B6081574-093E-4A88-997C-4AF56E0DB527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7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3EA73114-A572-4F40-9CC0-1577C5E6FFBF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FC6185E7-D451-47E5-B595-BDA671BC2243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7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C604251F-AB6B-4EF0-ADDC-F04BFEDBE161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8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361FEB1D-665E-44EB-91DC-584F260C6119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85127B67-95D4-4670-9ED6-170A17BAD554}" type="slidenum">
              <a:rPr b="0" lang="es-E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618200" y="4348800"/>
            <a:ext cx="7531200" cy="558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618200" y="4348800"/>
            <a:ext cx="7531200" cy="558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18200" y="4348800"/>
            <a:ext cx="7531200" cy="12038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-3240" y="5050800"/>
            <a:ext cx="4765320" cy="1806840"/>
          </a:xfrm>
          <a:custGeom>
            <a:avLst/>
            <a:gdLst/>
            <a:ah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-3240" y="5051160"/>
            <a:ext cx="12194640" cy="1806480"/>
          </a:xfrm>
          <a:custGeom>
            <a:avLst/>
            <a:gdLst/>
            <a:ah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2647800"/>
            <a:ext cx="4762080" cy="420984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-3240" y="-1080"/>
            <a:ext cx="12194640" cy="6858720"/>
          </a:xfrm>
          <a:custGeom>
            <a:avLst/>
            <a:gdLst/>
            <a:ahLst/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 rot="19140000">
            <a:off x="1089360" y="1730520"/>
            <a:ext cx="7531200" cy="1203840"/>
          </a:xfrm>
          <a:prstGeom prst="rect">
            <a:avLst/>
          </a:prstGeom>
        </p:spPr>
        <p:txBody>
          <a:bodyPr bIns="9000" anchor="b"/>
          <a:p>
            <a:pPr>
              <a:lnSpc>
                <a:spcPct val="100000"/>
              </a:lnSpc>
            </a:pPr>
            <a:r>
              <a:rPr b="0" lang="es-ES" sz="3200" spc="-1" strike="noStrike" cap="all">
                <a:solidFill>
                  <a:srgbClr val="000000"/>
                </a:solidFill>
                <a:latin typeface="Franklin Gothic Medium"/>
              </a:rPr>
              <a:t>Haga clic para modificar el estilo de título del patrón</a:t>
            </a:r>
            <a:endParaRPr b="0" lang="es-ES" sz="3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 rot="19140000">
            <a:off x="267840" y="5870160"/>
            <a:ext cx="2901240" cy="2008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FF13B7C8-D61E-4FE4-8F63-FD39CC4E6940}" type="datetime">
              <a:rPr b="0" lang="es-ES" sz="1200" spc="-1" strike="noStrike">
                <a:solidFill>
                  <a:srgbClr val="ffffff"/>
                </a:solidFill>
                <a:latin typeface="Franklin Gothic Book"/>
              </a:rPr>
              <a:t>13/04/23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4690080" y="6285240"/>
            <a:ext cx="6298920" cy="273960"/>
          </a:xfrm>
          <a:prstGeom prst="rect">
            <a:avLst/>
          </a:prstGeom>
        </p:spPr>
        <p:txBody>
          <a:bodyPr anchor="ctr"/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11201400" y="6170760"/>
            <a:ext cx="670320" cy="502560"/>
          </a:xfrm>
          <a:prstGeom prst="rect">
            <a:avLst/>
          </a:prstGeom>
        </p:spPr>
        <p:txBody>
          <a:bodyPr lIns="9000" rIns="9000" tIns="9000" bIns="9000" anchor="ctr"/>
          <a:p>
            <a:pPr algn="ctr">
              <a:lnSpc>
                <a:spcPct val="100000"/>
              </a:lnSpc>
            </a:pPr>
            <a:fld id="{F818E458-8503-4527-B59C-84CB4A46B09B}" type="slidenum">
              <a:rPr b="0" lang="es-ES" sz="1650" spc="-1" strike="noStrike">
                <a:solidFill>
                  <a:srgbClr val="ffffff"/>
                </a:solidFill>
                <a:latin typeface="Franklin Gothic Book"/>
              </a:rPr>
              <a:t>&lt;número&gt;</a:t>
            </a:fld>
            <a:endParaRPr b="0" lang="es-ES" sz="165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000000"/>
                </a:solidFill>
                <a:latin typeface="Franklin Gothic Book"/>
              </a:rPr>
              <a:t>Pulse para editar el formato de esquema del texto</a:t>
            </a:r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600" spc="-1" strike="noStrike">
                <a:solidFill>
                  <a:srgbClr val="000000"/>
                </a:solidFill>
                <a:latin typeface="Franklin Gothic Book"/>
              </a:rPr>
              <a:t>Segundo nivel del esquema</a:t>
            </a:r>
            <a:endParaRPr b="0" lang="es-ES" sz="1600" spc="-1" strike="noStrike">
              <a:solidFill>
                <a:srgbClr val="000000"/>
              </a:solidFill>
              <a:latin typeface="Franklin Gothic Book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solidFill>
                  <a:srgbClr val="000000"/>
                </a:solidFill>
                <a:latin typeface="Franklin Gothic Book"/>
              </a:rPr>
              <a:t>Tercer nivel del esquema</a:t>
            </a:r>
            <a:endParaRPr b="0" lang="es-ES" sz="1600" spc="-1" strike="noStrike">
              <a:solidFill>
                <a:srgbClr val="000000"/>
              </a:solidFill>
              <a:latin typeface="Franklin Gothic Book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600" spc="-1" strike="noStrike">
                <a:solidFill>
                  <a:srgbClr val="000000"/>
                </a:solidFill>
                <a:latin typeface="Franklin Gothic Book"/>
              </a:rPr>
              <a:t>Cuarto nivel del esquema</a:t>
            </a:r>
            <a:endParaRPr b="0" lang="es-ES" sz="1600" spc="-1" strike="noStrike">
              <a:solidFill>
                <a:srgbClr val="000000"/>
              </a:solidFill>
              <a:latin typeface="Franklin Gothic Book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Franklin Gothic Book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Franklin Gothic Book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Franklin Gothic Book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Franklin Gothic Book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Franklin Gothic Book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-3240" y="5050800"/>
            <a:ext cx="4765320" cy="1806840"/>
          </a:xfrm>
          <a:custGeom>
            <a:avLst/>
            <a:gdLst/>
            <a:ah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-3240" y="5051160"/>
            <a:ext cx="12194640" cy="1806480"/>
          </a:xfrm>
          <a:custGeom>
            <a:avLst/>
            <a:gdLst/>
            <a:ah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440" cy="5482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s-ES" sz="2800" spc="-1" strike="noStrike" cap="all">
                <a:solidFill>
                  <a:srgbClr val="000000"/>
                </a:solidFill>
                <a:latin typeface="Franklin Gothic Medium"/>
              </a:rPr>
              <a:t>Haga clic para modificar el estilo de título del patrón</a:t>
            </a:r>
            <a:endParaRPr b="0" lang="es-ES" sz="2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1097280" y="1100520"/>
            <a:ext cx="10027440" cy="357948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799"/>
              </a:spcBef>
            </a:pPr>
            <a:r>
              <a:rPr b="1" lang="es-ES" sz="1600" spc="-1" strike="noStrike">
                <a:solidFill>
                  <a:srgbClr val="000000"/>
                </a:solidFill>
                <a:latin typeface="Franklin Gothic Book"/>
              </a:rPr>
              <a:t>Haga clic para modificar el estilo de texto del patrón</a:t>
            </a:r>
            <a:endParaRPr b="1" lang="es-ES" sz="1600" spc="-1" strike="noStrike">
              <a:solidFill>
                <a:srgbClr val="000000"/>
              </a:solidFill>
              <a:latin typeface="Franklin Gothic Book"/>
            </a:endParaRPr>
          </a:p>
          <a:p>
            <a:pPr lvl="1" marL="173880" indent="-173520">
              <a:lnSpc>
                <a:spcPct val="100000"/>
              </a:lnSpc>
              <a:spcBef>
                <a:spcPts val="300"/>
              </a:spcBef>
              <a:buClr>
                <a:srgbClr val="f96a1b"/>
              </a:buClr>
              <a:buFont typeface="Wingdings" charset="2"/>
              <a:buChar char=""/>
            </a:pPr>
            <a:r>
              <a:rPr b="0" lang="es-ES" sz="1600" spc="-1" strike="noStrike">
                <a:solidFill>
                  <a:srgbClr val="000000"/>
                </a:solidFill>
                <a:latin typeface="Franklin Gothic Book"/>
              </a:rPr>
              <a:t>Segundo nivel</a:t>
            </a:r>
            <a:endParaRPr b="0" lang="es-ES" sz="1600" spc="-1" strike="noStrike">
              <a:solidFill>
                <a:srgbClr val="000000"/>
              </a:solidFill>
              <a:latin typeface="Franklin Gothic Book"/>
            </a:endParaRPr>
          </a:p>
          <a:p>
            <a:pPr lvl="2" marL="402480" indent="-164160">
              <a:lnSpc>
                <a:spcPct val="100000"/>
              </a:lnSpc>
              <a:spcBef>
                <a:spcPts val="300"/>
              </a:spcBef>
              <a:buClr>
                <a:srgbClr val="f96a1b"/>
              </a:buClr>
              <a:buFont typeface="Wingdings" charset="2"/>
              <a:buChar char=""/>
            </a:pPr>
            <a:r>
              <a:rPr b="0" lang="es-ES" sz="1600" spc="-1" strike="noStrike">
                <a:solidFill>
                  <a:srgbClr val="000000"/>
                </a:solidFill>
                <a:latin typeface="Franklin Gothic Book"/>
              </a:rPr>
              <a:t>Tercer nivel</a:t>
            </a:r>
            <a:endParaRPr b="0" lang="es-ES" sz="1600" spc="-1" strike="noStrike">
              <a:solidFill>
                <a:srgbClr val="000000"/>
              </a:solidFill>
              <a:latin typeface="Franklin Gothic Book"/>
            </a:endParaRPr>
          </a:p>
          <a:p>
            <a:pPr lvl="3" marL="631080" indent="-164160">
              <a:lnSpc>
                <a:spcPct val="100000"/>
              </a:lnSpc>
              <a:spcBef>
                <a:spcPts val="300"/>
              </a:spcBef>
              <a:buClr>
                <a:srgbClr val="f96a1b"/>
              </a:buClr>
              <a:buFont typeface="Wingdings" charset="2"/>
              <a:buChar char=""/>
            </a:pPr>
            <a:r>
              <a:rPr b="0" lang="es-ES" sz="1600" spc="-1" strike="noStrike">
                <a:solidFill>
                  <a:srgbClr val="000000"/>
                </a:solidFill>
                <a:latin typeface="Franklin Gothic Book"/>
              </a:rPr>
              <a:t>Cuarto nivel</a:t>
            </a:r>
            <a:endParaRPr b="0" lang="es-ES" sz="1600" spc="-1" strike="noStrike">
              <a:solidFill>
                <a:srgbClr val="000000"/>
              </a:solidFill>
              <a:latin typeface="Franklin Gothic Book"/>
            </a:endParaRPr>
          </a:p>
          <a:p>
            <a:pPr lvl="4" marL="859680" indent="-173520">
              <a:lnSpc>
                <a:spcPct val="100000"/>
              </a:lnSpc>
              <a:spcBef>
                <a:spcPts val="300"/>
              </a:spcBef>
              <a:buClr>
                <a:srgbClr val="f96a1b"/>
              </a:buClr>
              <a:buFont typeface="Wingdings" charset="2"/>
              <a:buChar char=""/>
            </a:pPr>
            <a:r>
              <a:rPr b="0" lang="es-ES" sz="1600" spc="-1" strike="noStrike">
                <a:solidFill>
                  <a:srgbClr val="000000"/>
                </a:solidFill>
                <a:latin typeface="Franklin Gothic Book"/>
              </a:rPr>
              <a:t>Quinto nivel</a:t>
            </a:r>
            <a:endParaRPr b="0" lang="es-ES" sz="1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dt"/>
          </p:nvPr>
        </p:nvSpPr>
        <p:spPr>
          <a:xfrm rot="19140000">
            <a:off x="267840" y="5870160"/>
            <a:ext cx="2901240" cy="2008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0F822A2B-2D6C-4589-978C-0CBF68CD893C}" type="datetime">
              <a:rPr b="0" lang="es-ES" sz="1200" spc="-1" strike="noStrike">
                <a:solidFill>
                  <a:srgbClr val="ffffff"/>
                </a:solidFill>
                <a:latin typeface="Franklin Gothic Book"/>
              </a:rPr>
              <a:t>13/04/23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ftr"/>
          </p:nvPr>
        </p:nvSpPr>
        <p:spPr>
          <a:xfrm>
            <a:off x="4690080" y="6285240"/>
            <a:ext cx="6298920" cy="273960"/>
          </a:xfrm>
          <a:prstGeom prst="rect">
            <a:avLst/>
          </a:prstGeom>
        </p:spPr>
        <p:txBody>
          <a:bodyPr anchor="ctr"/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11201400" y="6170760"/>
            <a:ext cx="670320" cy="502560"/>
          </a:xfrm>
          <a:prstGeom prst="rect">
            <a:avLst/>
          </a:prstGeom>
        </p:spPr>
        <p:txBody>
          <a:bodyPr lIns="9000" rIns="9000" tIns="9000" bIns="9000" anchor="ctr"/>
          <a:p>
            <a:pPr algn="ctr">
              <a:lnSpc>
                <a:spcPct val="100000"/>
              </a:lnSpc>
            </a:pPr>
            <a:fld id="{39080784-D1BA-4070-A8DF-54EAF85E8C0A}" type="slidenum">
              <a:rPr b="0" lang="es-ES" sz="1650" spc="-1" strike="noStrike">
                <a:solidFill>
                  <a:srgbClr val="ffffff"/>
                </a:solidFill>
                <a:latin typeface="Franklin Gothic Book"/>
              </a:rPr>
              <a:t>1</a:t>
            </a:fld>
            <a:endParaRPr b="0" lang="es-ES" sz="16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770120" y="464040"/>
            <a:ext cx="8674560" cy="5231520"/>
          </a:xfrm>
          <a:prstGeom prst="rect">
            <a:avLst/>
          </a:prstGeom>
          <a:noFill/>
          <a:ln>
            <a:noFill/>
          </a:ln>
        </p:spPr>
        <p:txBody>
          <a:bodyPr bIns="9000" anchor="b"/>
          <a:p>
            <a:pPr algn="ctr">
              <a:lnSpc>
                <a:spcPct val="100000"/>
              </a:lnSpc>
            </a:pPr>
            <a:r>
              <a:rPr b="0" lang="es-ES" sz="3600" spc="-1" strike="noStrike" cap="all">
                <a:solidFill>
                  <a:srgbClr val="000000"/>
                </a:solidFill>
                <a:latin typeface="Franklin Gothic Medium"/>
              </a:rPr>
              <a:t>Superior tribunal de justicia</a:t>
            </a:r>
            <a:br/>
            <a:br/>
            <a:r>
              <a:rPr b="0" lang="es-ES" sz="3600" spc="-1" strike="noStrike" cap="all">
                <a:solidFill>
                  <a:srgbClr val="000000"/>
                </a:solidFill>
                <a:latin typeface="Franklin Gothic Medium"/>
              </a:rPr>
              <a:t>Oficina de Compras y asesoramiento</a:t>
            </a:r>
            <a:br/>
            <a:r>
              <a:rPr b="0" lang="es-ES" sz="3600" spc="-1" strike="noStrike" cap="all">
                <a:solidFill>
                  <a:srgbClr val="000000"/>
                </a:solidFill>
                <a:latin typeface="Franklin Gothic Medium"/>
                <a:ea typeface="Franklin Gothic Medium"/>
              </a:rPr>
              <a:t>División registro patrimonial </a:t>
            </a:r>
            <a:br/>
            <a:br/>
            <a:r>
              <a:rPr b="0" lang="es-ES" sz="3600" spc="-1" strike="noStrike" cap="all">
                <a:solidFill>
                  <a:srgbClr val="000000"/>
                </a:solidFill>
                <a:latin typeface="Franklin Gothic Medium"/>
                <a:ea typeface="Franklin Gothic Medium"/>
              </a:rPr>
              <a:t>Marco NORMATIVO de la gestión patrimonial del PODER JUDICIAL</a:t>
            </a:r>
            <a:endParaRPr b="0" lang="es-ES" sz="3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1770120" y="2743200"/>
            <a:ext cx="8674560" cy="153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CustomShape 3"/>
          <p:cNvSpPr/>
          <p:nvPr/>
        </p:nvSpPr>
        <p:spPr>
          <a:xfrm>
            <a:off x="2774520" y="4419720"/>
            <a:ext cx="6815160" cy="153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endCondLst>
                                    <p:cond delay="9000"/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endCondLst>
                                    <p:cond delay="13000"/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pattFill prst="smGrid">
            <a:fgClr>
              <a:srgbClr val="00b0f0"/>
            </a:fgClr>
            <a:bgClr>
              <a:srgbClr val="ffffff"/>
            </a:bgClr>
          </a:patt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50000"/>
              </a:lnSpc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El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Reglamento de Registro Patrimonial 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stablece en su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art. 8º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que será considerado “responsable patrimonial” toda persona que,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sin importar su jerarquía o función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, preste servicios en el Poder Judicial y que se encuentre a cargo de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bienes inventariables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. Considera las siguientes categorías de responsables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-342720" algn="just">
              <a:lnSpc>
                <a:spcPct val="150000"/>
              </a:lnSpc>
              <a:buClr>
                <a:srgbClr val="000000"/>
              </a:buClr>
              <a:buFont typeface="Arial"/>
              <a:buChar char="-"/>
            </a:pP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Responsable Primario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-342720" algn="just">
              <a:lnSpc>
                <a:spcPct val="150000"/>
              </a:lnSpc>
              <a:buClr>
                <a:srgbClr val="000000"/>
              </a:buClr>
              <a:buFont typeface="Arial"/>
              <a:buChar char="-"/>
            </a:pP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Responsable de Uso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-342720" algn="just">
              <a:lnSpc>
                <a:spcPct val="150000"/>
              </a:lnSpc>
              <a:buClr>
                <a:srgbClr val="ff0000"/>
              </a:buClr>
              <a:buFont typeface="Arial"/>
              <a:buChar char="-"/>
            </a:pP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0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1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3600" spc="-4" strike="noStrike">
                <a:solidFill>
                  <a:srgbClr val="000000"/>
                </a:solidFill>
                <a:latin typeface="Calibri"/>
              </a:rPr>
              <a:t>Responsabilidad del Agente Judicial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pattFill prst="smGrid">
            <a:fgClr>
              <a:srgbClr val="00b0f0"/>
            </a:fgClr>
            <a:bgClr>
              <a:srgbClr val="ffffff"/>
            </a:bgClr>
          </a:patt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50000"/>
              </a:lnSpc>
            </a:pP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Responsable Primario: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son aquellos magistrados, funcionarios o empleados, cualquiera sea su jerarquía, que según conste en registros de la Dirección de Gestión Humana sean titulares de un organismo, oficina o delegación judicial o estén a cargo de la misma. Los responsables primarios también podrán ser responsables de uso.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algn="just">
              <a:lnSpc>
                <a:spcPct val="100000"/>
              </a:lnSpc>
            </a:pP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algn="just">
              <a:lnSpc>
                <a:spcPct val="150000"/>
              </a:lnSpc>
            </a:pP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Responsable de Uso: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son todas aquellas personas que prestan servicios en el Poder Judicial, sin importar su cargo o jerarquía, y que tienen asignados bienes de uso muebles para el desarrollo de sus tareas. 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5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6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3600" spc="-4" strike="noStrike">
                <a:solidFill>
                  <a:srgbClr val="000000"/>
                </a:solidFill>
                <a:latin typeface="Calibri"/>
              </a:rPr>
              <a:t>Responsabilidad del Agente Judicial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pattFill prst="smGrid">
            <a:fgClr>
              <a:srgbClr val="00b0f0"/>
            </a:fgClr>
            <a:bgClr>
              <a:srgbClr val="ffffff"/>
            </a:bgClr>
          </a:patt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50000"/>
              </a:lnSpc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El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Reglamento de Registro Patrimonial 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detalla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asimismo en su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art. 7º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las obligaciones de los responsables patrimoniales, entre las cuales se encuentran : 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-3427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Informar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a la División Registro Patrimonial cualquier cambio en los bienes de la dependencia a su cargo, por incorporación o baja, de acuerdo al inventario vigente.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-3427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Entregar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bajo recibo los bienes a las personas debidamente autorizadas, cuando aquellos deban salir fuera de la órbita de su organismo, por ejemplo para tareas de mantenimiento.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-3427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1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Solicitar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 autorización previa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a la División Registro Patrimonial ante cualquier modificación que se pretenda realizar a los bienes bajo su custodia.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50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51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3600" spc="-4" strike="noStrike">
                <a:solidFill>
                  <a:srgbClr val="000000"/>
                </a:solidFill>
                <a:latin typeface="Calibri"/>
              </a:rPr>
              <a:t>Responsabilidad del Agente Judicial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pattFill prst="smGrid">
            <a:fgClr>
              <a:srgbClr val="00b0f0"/>
            </a:fgClr>
            <a:bgClr>
              <a:srgbClr val="ffffff"/>
            </a:bgClr>
          </a:patt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Permitir/facilitar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los relevamientos de bienes que disponga la División Registro Patrimonial.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-3427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Velar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por el buen estado, conservación y seguridad de los bienes, su correcta utilización por parte de los empleados y el público en general, y gestionar su mantenimiento.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-34272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Al tomar posesión de sus cargos,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exigir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los nuevos responsables a su antecesor el inventario y entrega de los bienes que queden a su cargo, lo cual se hará constar;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hacer constar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el funcionario entrante -si corresponden- las observaciones en cuanto a faltantes o estado de los bienes. En ambos casos,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hacer firmar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constancia de entrega (de no manifestarse objeciones sobre el patrimonio inventariado, se considerará aceptado).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55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56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3600" spc="-4" strike="noStrike">
                <a:solidFill>
                  <a:srgbClr val="000000"/>
                </a:solidFill>
                <a:latin typeface="Calibri"/>
              </a:rPr>
              <a:t>Responsabilidad del Agente Judicial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1747080" y="774720"/>
            <a:ext cx="8693280" cy="5039640"/>
          </a:xfrm>
          <a:prstGeom prst="rect">
            <a:avLst/>
          </a:prstGeom>
          <a:noFill/>
          <a:ln>
            <a:noFill/>
          </a:ln>
        </p:spPr>
        <p:txBody>
          <a:bodyPr bIns="9000" anchor="b"/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r>
              <a:rPr b="0" lang="es-ES" sz="4200" spc="-1" strike="noStrike" cap="all">
                <a:solidFill>
                  <a:srgbClr val="000000"/>
                </a:solidFill>
                <a:latin typeface="Franklin Gothic Medium"/>
                <a:ea typeface="Franklin Gothic Medium"/>
              </a:rPr>
              <a:t>    </a:t>
            </a:r>
            <a:r>
              <a:rPr b="0" lang="es-ES" sz="4200" spc="-1" strike="noStrike" cap="all">
                <a:solidFill>
                  <a:srgbClr val="000000"/>
                </a:solidFill>
                <a:latin typeface="Franklin Gothic Medium"/>
                <a:ea typeface="Franklin Gothic Medium"/>
              </a:rPr>
              <a:t>Oficina de Compras y asesoramiento del stj</a:t>
            </a:r>
            <a:br/>
            <a:br/>
            <a:r>
              <a:rPr b="0" lang="es-ES" sz="2800" spc="-1" strike="noStrike" cap="all">
                <a:solidFill>
                  <a:srgbClr val="000000"/>
                </a:solidFill>
                <a:latin typeface="Franklin Gothic Medium"/>
                <a:ea typeface="Franklin Gothic Medium"/>
              </a:rPr>
              <a:t>División registro patrimonial </a:t>
            </a:r>
            <a:br/>
            <a:br/>
            <a:r>
              <a:rPr b="0" lang="es-ES" sz="2200" spc="-1" strike="noStrike">
                <a:solidFill>
                  <a:srgbClr val="000000"/>
                </a:solidFill>
                <a:latin typeface="Franklin Gothic Medium"/>
                <a:ea typeface="Franklin Gothic Medium"/>
              </a:rPr>
              <a:t>Tribunales Paraná: 0343 4206100 (Interno 306) </a:t>
            </a:r>
            <a:br/>
            <a:r>
              <a:rPr b="0" lang="es-ES" sz="2200" spc="-1" strike="noStrike">
                <a:solidFill>
                  <a:srgbClr val="ff0000"/>
                </a:solidFill>
                <a:latin typeface="Franklin Gothic Medium"/>
                <a:ea typeface="Franklin Gothic Medium"/>
              </a:rPr>
              <a:t>Depósito Patrimonial: </a:t>
            </a:r>
            <a:r>
              <a:rPr b="0" lang="es-ES" sz="2200" spc="-1" strike="noStrike">
                <a:solidFill>
                  <a:srgbClr val="000000"/>
                </a:solidFill>
                <a:latin typeface="Franklin Gothic Medium"/>
                <a:ea typeface="Franklin Gothic Medium"/>
              </a:rPr>
              <a:t>0343 4347193 (Interno 106) </a:t>
            </a:r>
            <a:br/>
            <a:r>
              <a:rPr b="0" lang="es-ES" sz="2400" spc="-1" strike="noStrike" u="sng">
                <a:solidFill>
                  <a:srgbClr val="0000ff"/>
                </a:solidFill>
                <a:uFillTx/>
                <a:latin typeface="Franklin Gothic Medium"/>
                <a:ea typeface="Franklin Gothic Medium"/>
              </a:rPr>
              <a:t>patrimonio@jusentrerios.gov.ar</a:t>
            </a:r>
            <a:r>
              <a:rPr b="0" lang="es-ES" sz="2400" spc="-1" strike="noStrike" cap="all">
                <a:solidFill>
                  <a:srgbClr val="0000ff"/>
                </a:solidFill>
                <a:latin typeface="Franklin Gothic Medium"/>
                <a:ea typeface="Franklin Gothic Medium"/>
              </a:rPr>
              <a:t> </a:t>
            </a:r>
            <a:br/>
            <a:br/>
            <a:r>
              <a:rPr b="0" lang="es-ES" sz="4200" spc="-1" strike="noStrike" cap="all">
                <a:solidFill>
                  <a:srgbClr val="000000"/>
                </a:solidFill>
                <a:latin typeface="Franklin Gothic Medium"/>
                <a:ea typeface="Franklin Gothic Medium"/>
              </a:rPr>
              <a:t>¡Muchas gracias!</a:t>
            </a:r>
            <a:endParaRPr b="0" lang="es-ES" sz="42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" dur="indefinite" restart="never" nodeType="tmRoot">
          <p:childTnLst>
            <p:seq>
              <p:cTn id="40" dur="indefinite" nodeType="mainSeq">
                <p:childTnLst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9200" indent="6480" algn="just">
              <a:lnSpc>
                <a:spcPct val="150000"/>
              </a:lnSpc>
              <a:spcBef>
                <a:spcPts val="1199"/>
              </a:spcBef>
            </a:pP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La </a:t>
            </a:r>
            <a:r>
              <a:rPr b="1" lang="es-ES" sz="2200" spc="-4" strike="noStrike">
                <a:solidFill>
                  <a:srgbClr val="000000"/>
                </a:solidFill>
                <a:latin typeface="Calibri"/>
              </a:rPr>
              <a:t>Constitución de la Provincia de Entre Ríos 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establece en su </a:t>
            </a:r>
            <a:r>
              <a:rPr b="1" lang="es-ES" sz="2200" spc="-4" strike="noStrike">
                <a:solidFill>
                  <a:srgbClr val="000000"/>
                </a:solidFill>
                <a:latin typeface="Calibri"/>
              </a:rPr>
              <a:t>art. 210º 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que la </a:t>
            </a:r>
            <a:r>
              <a:rPr b="0" lang="es-ES" sz="2200" spc="-4" strike="noStrike" u="sng">
                <a:solidFill>
                  <a:srgbClr val="000000"/>
                </a:solidFill>
                <a:uFillTx/>
                <a:latin typeface="Calibri"/>
              </a:rPr>
              <a:t>Contaduría General de la Provincia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 es el órgano rector de la contabilidad de la Administración Pública Provincial y tiene a su cargo el control interno de la gestión económica, financiera y </a:t>
            </a:r>
            <a:r>
              <a:rPr b="0" lang="es-ES" sz="2200" spc="-4" strike="noStrike" u="sng">
                <a:solidFill>
                  <a:srgbClr val="000000"/>
                </a:solidFill>
                <a:uFillTx/>
                <a:latin typeface="Calibri"/>
              </a:rPr>
              <a:t>patrimonial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 de la toda la Hacienda Pública. 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50000"/>
              </a:lnSpc>
              <a:spcBef>
                <a:spcPts val="1199"/>
              </a:spcBef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La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Carta Magna Provincial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también establece en su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art. 213º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que el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Tribunal de Cuentas de la Provincia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es el órgano de control externo, con autonomía funcional, que ejerce la auditoría de la Administración Pública, entes autárquicos, empresas del Estado y cualquier organismo estatal que administre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recursos públicos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1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r>
              <a:rPr b="1" lang="es-ES" sz="3600" spc="-4" strike="noStrike">
                <a:solidFill>
                  <a:srgbClr val="ffffff"/>
                </a:solidFill>
                <a:latin typeface="Calibri"/>
              </a:rPr>
              <a:t>Marco Normativo Provincial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9200" indent="6480" algn="just">
              <a:lnSpc>
                <a:spcPct val="150000"/>
              </a:lnSpc>
              <a:spcBef>
                <a:spcPts val="1199"/>
              </a:spcBef>
            </a:pP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La</a:t>
            </a:r>
            <a:r>
              <a:rPr b="1" lang="es-ES" sz="2200" spc="-4" strike="noStrike">
                <a:solidFill>
                  <a:srgbClr val="000000"/>
                </a:solidFill>
                <a:latin typeface="Calibri"/>
              </a:rPr>
              <a:t> Ley Provincial Nro. 5140 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-Ley de Contabilidad Pública- rige los actos y operaciones de los que se deriven </a:t>
            </a:r>
            <a:r>
              <a:rPr b="0" lang="es-ES" sz="2200" spc="-4" strike="noStrike" u="sng">
                <a:solidFill>
                  <a:srgbClr val="000000"/>
                </a:solidFill>
                <a:uFillTx/>
                <a:latin typeface="Calibri"/>
              </a:rPr>
              <a:t>transformaciones o variaciones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 en la Hacienda Pública y comprende bajo su órbita a los Órganos Administrativos centralizados y descentralizados del Estado Provincial.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50000"/>
              </a:lnSpc>
              <a:spcBef>
                <a:spcPts val="1199"/>
              </a:spcBef>
            </a:pP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Esta Ley impone a todos esos organismos la obligación observar particularmente el Capítulo III “</a:t>
            </a:r>
            <a:r>
              <a:rPr b="1" lang="es-ES" sz="2200" spc="-4" strike="noStrike">
                <a:solidFill>
                  <a:srgbClr val="000000"/>
                </a:solidFill>
                <a:latin typeface="Calibri"/>
              </a:rPr>
              <a:t>Del Registro de las Operaciones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” y cumplir especialmente el Capítulo V “</a:t>
            </a:r>
            <a:r>
              <a:rPr b="1" lang="es-ES" sz="2200" spc="-4" strike="noStrike">
                <a:solidFill>
                  <a:srgbClr val="000000"/>
                </a:solidFill>
                <a:latin typeface="Calibri"/>
              </a:rPr>
              <a:t>Gestión de los Bienes de la Provincia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” a los efectos de hacer factible un adecuado </a:t>
            </a:r>
            <a:r>
              <a:rPr b="0" lang="es-ES" sz="2200" spc="-4" strike="noStrike" u="sng">
                <a:solidFill>
                  <a:srgbClr val="000000"/>
                </a:solidFill>
                <a:uFillTx/>
                <a:latin typeface="Calibri"/>
              </a:rPr>
              <a:t>mantenimiento de inventario permanente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6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r>
              <a:rPr b="1" lang="es-ES" sz="3600" spc="-4" strike="noStrike">
                <a:solidFill>
                  <a:srgbClr val="ffffff"/>
                </a:solidFill>
                <a:latin typeface="Calibri"/>
              </a:rPr>
              <a:t>Marco Normativo Provincial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9200" indent="6480" algn="just">
              <a:lnSpc>
                <a:spcPct val="150000"/>
              </a:lnSpc>
              <a:spcBef>
                <a:spcPts val="1199"/>
              </a:spcBef>
            </a:pP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El </a:t>
            </a:r>
            <a:r>
              <a:rPr b="1" lang="es-ES" sz="2200" spc="-4" strike="noStrike">
                <a:solidFill>
                  <a:srgbClr val="000000"/>
                </a:solidFill>
                <a:latin typeface="Calibri"/>
              </a:rPr>
              <a:t>Decreto Nro. 795/96 - MEOSP 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-Reglamentación de Contrataciones del Estado- </a:t>
            </a:r>
            <a:r>
              <a:rPr b="0" lang="es-ES" sz="2200" spc="-4" strike="noStrike" u="sng">
                <a:solidFill>
                  <a:srgbClr val="000000"/>
                </a:solidFill>
                <a:uFillTx/>
                <a:latin typeface="Calibri"/>
              </a:rPr>
              <a:t>regula los contratos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 de suministros, servicios, consultorías, compra y venta de bienes nuevos y usados y locaciones de bienes, obras o servicios que realice el Estado Provincial.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50000"/>
              </a:lnSpc>
              <a:spcBef>
                <a:spcPts val="1199"/>
              </a:spcBef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El Superior Tribunal de Justicia determina los funcionarios facultados para autorizar, realizar y adjudicar las contrataciones dentro del ámbito del Poder Judicial, de conformidad con lo establecido por el art. 32º de la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Ley Provincial Nro. 5140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. Toda contratación debe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respetar las normas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previstas en el art. 26º de dicha Ley (t. o. Decreto Nro. 404/95).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0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1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r>
              <a:rPr b="1" lang="es-ES" sz="3600" spc="-4" strike="noStrike">
                <a:solidFill>
                  <a:srgbClr val="ffffff"/>
                </a:solidFill>
                <a:latin typeface="Calibri"/>
              </a:rPr>
              <a:t>Marco Normativo Provincial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9200" indent="6480" algn="just">
              <a:lnSpc>
                <a:spcPct val="150000"/>
              </a:lnSpc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La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Ley Provincial Nro. 9981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-Ley Orgánica de la Contaduría General de la Provincia- dicta las normas de contabilidad para todo el Sector Público Provincial y tiene por función la verificación de los procesos administrativos derivados de hechos, actos u operaciones que produzcan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modificaciones en la Hacienda Pública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00000"/>
              </a:lnSpc>
            </a:pP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50000"/>
              </a:lnSpc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El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 SIAF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- Sistema Integrado de Administración Financiera de la Provincia de Entre Ríos es la herramienta informática que une los Sistemas de Presupuesto, Tesorería y Crédito Público. Incluye un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Módulo de Gestión de Bienes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para registrar las modificaciones patrimoniales.</a:t>
            </a:r>
            <a:r>
              <a:rPr b="1" lang="es-ES" sz="2200" spc="-4" strike="noStrike">
                <a:solidFill>
                  <a:srgbClr val="000000"/>
                </a:solidFill>
                <a:latin typeface="Calibri"/>
              </a:rPr>
              <a:t> 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5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6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r>
              <a:rPr b="1" lang="es-ES" sz="3600" spc="-4" strike="noStrike">
                <a:solidFill>
                  <a:srgbClr val="ffffff"/>
                </a:solidFill>
                <a:latin typeface="Calibri"/>
              </a:rPr>
              <a:t>Marco Normativo Provincial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pattFill prst="smCheck">
            <a:fgClr>
              <a:srgbClr val="00b0f0"/>
            </a:fgClr>
            <a:bgClr>
              <a:srgbClr val="ffffff"/>
            </a:bgClr>
          </a:patt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9200" indent="6480" algn="just">
              <a:lnSpc>
                <a:spcPct val="150000"/>
              </a:lnSpc>
            </a:pP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La</a:t>
            </a:r>
            <a:r>
              <a:rPr b="1" lang="es-ES" sz="2200" spc="-4" strike="noStrike">
                <a:solidFill>
                  <a:srgbClr val="000000"/>
                </a:solidFill>
                <a:latin typeface="Calibri"/>
              </a:rPr>
              <a:t> Constitución de la Provincia de Entre Ríos 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en su </a:t>
            </a:r>
            <a:r>
              <a:rPr b="1" lang="es-ES" sz="2200" spc="-4" strike="noStrike">
                <a:solidFill>
                  <a:srgbClr val="000000"/>
                </a:solidFill>
                <a:latin typeface="Calibri"/>
              </a:rPr>
              <a:t>art. 204º </a:t>
            </a:r>
            <a:r>
              <a:rPr b="0" lang="es-ES" sz="2200" spc="-4" strike="noStrike">
                <a:solidFill>
                  <a:srgbClr val="000000"/>
                </a:solidFill>
                <a:latin typeface="Calibri"/>
              </a:rPr>
              <a:t>reconoce a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l Superior Tribunal de Justicia, entre otras atribuciones, ejercer la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superintendencia general de la administración de justicia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(inc. a)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y dictar sus propias reglamentaciones internas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(inc. d) 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00000"/>
              </a:lnSpc>
            </a:pP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50000"/>
              </a:lnSpc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En ejercicio de dicha superintendencia general de la administración de justicia, el Superior Tribunal de Justicia aprobó por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Acuerdo General Nro. 03/18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del 27.02.2018 “Reglamento de Control Interno Previo de la Gestión Económica Financiera del Poder Judicial” designando a la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Contaduría General del Poder Judicial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como órgano interno de control.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1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r>
              <a:rPr b="1" lang="es-ES" sz="3600" spc="-4" strike="noStrike">
                <a:solidFill>
                  <a:srgbClr val="ffffff"/>
                </a:solidFill>
                <a:latin typeface="Calibri"/>
              </a:rPr>
              <a:t>Reglamentaciones Poder Judicial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pattFill prst="smCheck">
            <a:fgClr>
              <a:srgbClr val="00b0f0"/>
            </a:fgClr>
            <a:bgClr>
              <a:srgbClr val="ffffff"/>
            </a:bgClr>
          </a:patt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9200" indent="6480" algn="just">
              <a:lnSpc>
                <a:spcPct val="150000"/>
              </a:lnSpc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Asimismo, el Acuerdo General 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Nro. 15/20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 de fecha 20.08.2020 aprobó la estructura orgánica de las áreas contables incluyendo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Oficina de Compras y Asesoramiento del STJ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, en cuya órbita funciona la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División Registro Patrimonial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del Poder Judicial de Entre Ríos. 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00000"/>
              </a:lnSpc>
            </a:pP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50000"/>
              </a:lnSpc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Por su parte, el Acuerdo General 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Nro. 32/21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 de fecha 19.10.2021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aprobó el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Reglamento de Registro Patrimonial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, para gestionar de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manera unificada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el movimiento del patrimonio del Poder Judicial, garantizar un adecuado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seguimiento de su patrimonio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y otorgar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certeza y precisión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en las tareas diarias de su administración.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5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6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r>
              <a:rPr b="1" lang="es-ES" sz="3600" spc="-4" strike="noStrike">
                <a:solidFill>
                  <a:srgbClr val="ffffff"/>
                </a:solidFill>
                <a:latin typeface="Calibri"/>
              </a:rPr>
              <a:t>Reglamentaciones Poder Judicial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pattFill prst="smCheck">
            <a:fgClr>
              <a:srgbClr val="00b0f0"/>
            </a:fgClr>
            <a:bgClr>
              <a:srgbClr val="ffffff"/>
            </a:bgClr>
          </a:patt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TextShape 3"/>
          <p:cNvSpPr txBox="1"/>
          <p:nvPr/>
        </p:nvSpPr>
        <p:spPr>
          <a:xfrm>
            <a:off x="650880" y="2001240"/>
            <a:ext cx="1089000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17640" algn="just">
              <a:lnSpc>
                <a:spcPct val="150000"/>
              </a:lnSpc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Para cumplir con las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tareas de registro patrimonial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de los bienes del Poder Judicial en el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SIAF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- Sistema Integrado de Administración Financiera de la Provincia de Entre Ríos, y a fin de optimizar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los recursos humanos existentes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sin generar incremento presupuestario, la Contaduría General y la Oficina de Compras y Asesoramiento  trabajan en conjunto.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17640" algn="just">
              <a:lnSpc>
                <a:spcPct val="100000"/>
              </a:lnSpc>
            </a:pP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17640" algn="just">
              <a:lnSpc>
                <a:spcPct val="150000"/>
              </a:lnSpc>
            </a:pP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Por </a:t>
            </a:r>
            <a:r>
              <a:rPr b="1" lang="es-ES" sz="2200" spc="-1" strike="noStrike">
                <a:solidFill>
                  <a:srgbClr val="000000"/>
                </a:solidFill>
                <a:latin typeface="Calibri"/>
              </a:rPr>
              <a:t>Resolución Nro. 364/20 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de la Dirección de Gestión Humana de fecha 05.08.2020, los responsables de estos dos organismos del Superior Tribunal de Justicia acordaron afectar agentes de </a:t>
            </a:r>
            <a:r>
              <a:rPr b="0" lang="es-ES" sz="2200" spc="-1" strike="noStrike" u="sng">
                <a:solidFill>
                  <a:srgbClr val="000000"/>
                </a:solidFill>
                <a:uFillTx/>
                <a:latin typeface="Calibri"/>
              </a:rPr>
              <a:t>ambas dependencias</a:t>
            </a:r>
            <a:r>
              <a:rPr b="0" lang="es-ES" sz="2200" spc="-1" strike="noStrike">
                <a:solidFill>
                  <a:srgbClr val="000000"/>
                </a:solidFill>
                <a:latin typeface="Calibri"/>
              </a:rPr>
              <a:t> para cumplir con dichas tareas de registro patrimonial. </a:t>
            </a: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  <a:p>
            <a:pPr marL="349200" indent="6480" algn="just">
              <a:lnSpc>
                <a:spcPct val="150000"/>
              </a:lnSpc>
            </a:pPr>
            <a:endParaRPr b="1" lang="es-ES" sz="2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30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1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r>
              <a:rPr b="1" lang="es-ES" sz="3600" spc="-4" strike="noStrike">
                <a:solidFill>
                  <a:srgbClr val="ffffff"/>
                </a:solidFill>
                <a:latin typeface="Calibri"/>
              </a:rPr>
              <a:t>Reglamentaciones Poder Judicial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pattFill prst="ltDnDiag">
            <a:fgClr>
              <a:srgbClr val="fdc3a4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2"/>
          <p:cNvSpPr/>
          <p:nvPr/>
        </p:nvSpPr>
        <p:spPr>
          <a:xfrm>
            <a:off x="484560" y="484560"/>
            <a:ext cx="11222280" cy="1479240"/>
          </a:xfrm>
          <a:prstGeom prst="rect">
            <a:avLst/>
          </a:prstGeom>
          <a:pattFill prst="smGrid">
            <a:fgClr>
              <a:srgbClr val="00b0f0"/>
            </a:fgClr>
            <a:bgClr>
              <a:srgbClr val="ffffff"/>
            </a:bgClr>
          </a:pattFill>
          <a:ln>
            <a:noFill/>
          </a:ln>
          <a:effectLst>
            <a:outerShdw algn="t" blurRad="50800" dir="5400000" dist="3816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balanced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TextShape 3"/>
          <p:cNvSpPr txBox="1"/>
          <p:nvPr/>
        </p:nvSpPr>
        <p:spPr>
          <a:xfrm>
            <a:off x="484560" y="2001240"/>
            <a:ext cx="11222280" cy="4231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17640" algn="just">
              <a:lnSpc>
                <a:spcPct val="150000"/>
              </a:lnSpc>
            </a:pPr>
            <a:r>
              <a:rPr b="0" lang="es-ES" sz="2150" spc="-4" strike="noStrike">
                <a:solidFill>
                  <a:srgbClr val="000000"/>
                </a:solidFill>
                <a:latin typeface="Calibri"/>
              </a:rPr>
              <a:t>La </a:t>
            </a:r>
            <a:r>
              <a:rPr b="1" lang="es-ES" sz="2150" spc="-4" strike="noStrike">
                <a:solidFill>
                  <a:srgbClr val="000000"/>
                </a:solidFill>
                <a:latin typeface="Calibri"/>
              </a:rPr>
              <a:t>Ley Provincial Nro. 5140 </a:t>
            </a:r>
            <a:r>
              <a:rPr b="0" lang="es-ES" sz="2150" spc="-1" strike="noStrike">
                <a:solidFill>
                  <a:srgbClr val="000000"/>
                </a:solidFill>
                <a:latin typeface="Calibri"/>
              </a:rPr>
              <a:t>establece que la administración de bienes de la Provincia está cargo de jurisdicciones y organismos que los tienen </a:t>
            </a:r>
            <a:r>
              <a:rPr b="0" lang="es-ES" sz="2150" spc="-1" strike="noStrike" u="sng">
                <a:solidFill>
                  <a:srgbClr val="000000"/>
                </a:solidFill>
                <a:uFillTx/>
                <a:latin typeface="Calibri"/>
              </a:rPr>
              <a:t>asignados</a:t>
            </a:r>
            <a:r>
              <a:rPr b="0" lang="es-ES" sz="2150" spc="-1" strike="noStrike">
                <a:solidFill>
                  <a:srgbClr val="000000"/>
                </a:solidFill>
                <a:latin typeface="Calibri"/>
              </a:rPr>
              <a:t> o los hayan </a:t>
            </a:r>
            <a:r>
              <a:rPr b="0" lang="es-ES" sz="2150" spc="-1" strike="noStrike" u="sng">
                <a:solidFill>
                  <a:srgbClr val="000000"/>
                </a:solidFill>
                <a:uFillTx/>
                <a:latin typeface="Calibri"/>
              </a:rPr>
              <a:t>adquirido</a:t>
            </a:r>
            <a:r>
              <a:rPr b="0" lang="es-ES" sz="2150" spc="-1" strike="noStrike">
                <a:solidFill>
                  <a:srgbClr val="000000"/>
                </a:solidFill>
                <a:latin typeface="Calibri"/>
              </a:rPr>
              <a:t> para su uso (</a:t>
            </a:r>
            <a:r>
              <a:rPr b="1" lang="es-ES" sz="2150" spc="-1" strike="noStrike">
                <a:solidFill>
                  <a:srgbClr val="000000"/>
                </a:solidFill>
                <a:latin typeface="Calibri"/>
              </a:rPr>
              <a:t>art. 54º)</a:t>
            </a:r>
            <a:r>
              <a:rPr b="0" lang="es-ES" sz="2150" spc="-1" strike="noStrike">
                <a:solidFill>
                  <a:srgbClr val="000000"/>
                </a:solidFill>
                <a:latin typeface="Calibri"/>
              </a:rPr>
              <a:t>. La </a:t>
            </a:r>
            <a:r>
              <a:rPr b="0" lang="es-ES" sz="2150" spc="-1" strike="noStrike" u="sng">
                <a:solidFill>
                  <a:srgbClr val="000000"/>
                </a:solidFill>
                <a:uFillTx/>
                <a:latin typeface="Calibri"/>
              </a:rPr>
              <a:t>responsabilidad administrativa</a:t>
            </a:r>
            <a:r>
              <a:rPr b="0" lang="es-ES" sz="2150" spc="-1" strike="noStrike">
                <a:solidFill>
                  <a:srgbClr val="000000"/>
                </a:solidFill>
                <a:latin typeface="Calibri"/>
              </a:rPr>
              <a:t> alcanza a todos los agentes del Estado que, por su culpa o negligencia, ocasionen daños o perjuicios al Fisco, por entregas indebidas de bienes a su cargo o custodia; o por pérdida, sustracción o uso indebido de los mismos (</a:t>
            </a:r>
            <a:r>
              <a:rPr b="1" lang="es-ES" sz="2150" spc="-1" strike="noStrike">
                <a:solidFill>
                  <a:srgbClr val="000000"/>
                </a:solidFill>
                <a:latin typeface="Calibri"/>
              </a:rPr>
              <a:t>art. 78º</a:t>
            </a:r>
            <a:r>
              <a:rPr b="0" lang="es-ES" sz="215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1" lang="es-ES" sz="215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17640" algn="just">
              <a:lnSpc>
                <a:spcPct val="100000"/>
              </a:lnSpc>
            </a:pPr>
            <a:endParaRPr b="1" lang="es-ES" sz="215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17640" algn="just">
              <a:lnSpc>
                <a:spcPct val="150000"/>
              </a:lnSpc>
            </a:pPr>
            <a:r>
              <a:rPr b="1" lang="es-ES" sz="2150" spc="-1" strike="noStrike">
                <a:solidFill>
                  <a:srgbClr val="000000"/>
                </a:solidFill>
                <a:latin typeface="Calibri"/>
              </a:rPr>
              <a:t>La Ley Provincial Nro. 5143 </a:t>
            </a:r>
            <a:r>
              <a:rPr b="0" lang="es-ES" sz="2150" spc="-1" strike="noStrike">
                <a:solidFill>
                  <a:srgbClr val="000000"/>
                </a:solidFill>
                <a:latin typeface="Calibri"/>
              </a:rPr>
              <a:t>-Estatuto del Empleado Judicial- establece que todo empleado judicial tiene el deber de “velar por la conservación de los útiles, objetos y demás bienes que integren el patrimonio del Estado,  cualquiera sea su valor” (</a:t>
            </a:r>
            <a:r>
              <a:rPr b="1" lang="es-ES" sz="2150" spc="-1" strike="noStrike">
                <a:solidFill>
                  <a:srgbClr val="000000"/>
                </a:solidFill>
                <a:latin typeface="Calibri"/>
              </a:rPr>
              <a:t>art. 10º, inciso ll)  </a:t>
            </a:r>
            <a:endParaRPr b="1" lang="es-ES" sz="215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17640" algn="just">
              <a:lnSpc>
                <a:spcPct val="100000"/>
              </a:lnSpc>
            </a:pPr>
            <a:endParaRPr b="1" lang="es-ES" sz="2150" spc="-1" strike="noStrike">
              <a:solidFill>
                <a:srgbClr val="000000"/>
              </a:solid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b="1" lang="es-ES" sz="2150" spc="-1" strike="noStrike">
              <a:solidFill>
                <a:srgbClr val="000000"/>
              </a:solidFill>
              <a:latin typeface="Franklin Gothic Book"/>
            </a:endParaRPr>
          </a:p>
          <a:p>
            <a:pPr marL="540000" indent="-359640" algn="just">
              <a:lnSpc>
                <a:spcPct val="150000"/>
              </a:lnSpc>
            </a:pPr>
            <a:endParaRPr b="1" lang="es-ES" sz="215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35" name="CustomShape 4"/>
          <p:cNvSpPr/>
          <p:nvPr/>
        </p:nvSpPr>
        <p:spPr>
          <a:xfrm>
            <a:off x="650880" y="648360"/>
            <a:ext cx="10890000" cy="1151640"/>
          </a:xfrm>
          <a:prstGeom prst="rect">
            <a:avLst/>
          </a:prstGeom>
          <a:noFill/>
          <a:ln w="15840">
            <a:solidFill>
              <a:schemeClr val="accent1"/>
            </a:solidFill>
            <a:miter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6" name="CustomShape 5"/>
          <p:cNvSpPr/>
          <p:nvPr/>
        </p:nvSpPr>
        <p:spPr>
          <a:xfrm>
            <a:off x="804600" y="980640"/>
            <a:ext cx="10582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br/>
            <a:br/>
            <a:br/>
            <a:br/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3600" spc="-4" strike="noStrike">
                <a:solidFill>
                  <a:srgbClr val="000000"/>
                </a:solidFill>
                <a:latin typeface="Calibri"/>
              </a:rPr>
              <a:t>Responsabilidad del Agente Judicial</a:t>
            </a:r>
            <a:endParaRPr b="0" lang="es-E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4332</TotalTime>
  <Application>LibreOffice/6.1.2.1$Windows_X86_64 LibreOffice_project/65905a128db06ba48db947242809d14d3f9a93fe</Application>
  <Words>1197</Words>
  <Paragraphs>79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2022-06-17T20:21:47Z</dcterms:created>
  <dc:creator>juzgado</dc:creator>
  <dc:description/>
  <dc:language>es-ES</dc:language>
  <cp:lastModifiedBy/>
  <cp:lastPrinted>2023-03-10T12:19:51Z</cp:lastPrinted>
  <dcterms:modified xsi:type="dcterms:W3CDTF">2023-04-13T09:37:03Z</dcterms:modified>
  <cp:revision>1056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Personalizado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14</vt:i4>
  </property>
</Properties>
</file>